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61" r:id="rId2"/>
    <p:sldId id="265" r:id="rId3"/>
    <p:sldId id="279" r:id="rId4"/>
    <p:sldId id="277" r:id="rId5"/>
    <p:sldId id="280" r:id="rId6"/>
    <p:sldId id="284" r:id="rId7"/>
    <p:sldId id="285" r:id="rId8"/>
    <p:sldId id="271" r:id="rId9"/>
    <p:sldId id="278" r:id="rId10"/>
    <p:sldId id="322" r:id="rId11"/>
    <p:sldId id="344" r:id="rId12"/>
    <p:sldId id="335" r:id="rId13"/>
    <p:sldId id="307" r:id="rId14"/>
    <p:sldId id="321" r:id="rId15"/>
    <p:sldId id="303" r:id="rId16"/>
    <p:sldId id="306" r:id="rId17"/>
    <p:sldId id="272" r:id="rId18"/>
    <p:sldId id="274" r:id="rId19"/>
    <p:sldId id="323" r:id="rId20"/>
    <p:sldId id="334" r:id="rId21"/>
    <p:sldId id="328" r:id="rId22"/>
    <p:sldId id="329" r:id="rId23"/>
    <p:sldId id="330" r:id="rId24"/>
    <p:sldId id="331" r:id="rId25"/>
    <p:sldId id="332" r:id="rId26"/>
    <p:sldId id="345" r:id="rId27"/>
    <p:sldId id="333" r:id="rId28"/>
    <p:sldId id="292" r:id="rId29"/>
    <p:sldId id="293" r:id="rId30"/>
    <p:sldId id="294" r:id="rId31"/>
    <p:sldId id="324" r:id="rId32"/>
    <p:sldId id="296" r:id="rId33"/>
    <p:sldId id="297" r:id="rId34"/>
  </p:sldIdLst>
  <p:sldSz cx="12192000" cy="6858000"/>
  <p:notesSz cx="6858000" cy="9144000"/>
  <p:embeddedFontLst>
    <p:embeddedFont>
      <p:font typeface="210 꼬물이 L" panose="02020603020101020101" pitchFamily="18" charset="-127"/>
      <p:regular r:id="rId36"/>
    </p:embeddedFont>
    <p:embeddedFont>
      <p:font typeface="210 꼬물이 R" panose="02020603020101020101" pitchFamily="18" charset="-127"/>
      <p:regular r:id="rId37"/>
    </p:embeddedFont>
    <p:embeddedFont>
      <p:font typeface="Outlaws Smooth" pitchFamily="50" charset="0"/>
      <p:regular r:id="rId38"/>
    </p:embeddedFont>
    <p:embeddedFont>
      <p:font typeface="나눔스퀘어 네오 OTF Bold" panose="00000800000000000000" pitchFamily="50" charset="-127"/>
      <p:bold r:id="rId39"/>
    </p:embeddedFont>
    <p:embeddedFont>
      <p:font typeface="나눔스퀘어 네오 OTF ExtraBold" panose="00000900000000000000" pitchFamily="50" charset="-127"/>
      <p:bold r:id="rId40"/>
    </p:embeddedFont>
    <p:embeddedFont>
      <p:font typeface="나눔스퀘어 네오 OTF Heavy" panose="00000A00000000000000" pitchFamily="50" charset="-127"/>
      <p:bold r:id="rId41"/>
    </p:embeddedFont>
    <p:embeddedFont>
      <p:font typeface="나눔스퀘어 네오 OTF Regular" panose="00000500000000000000" pitchFamily="50" charset="-127"/>
      <p:regular r:id="rId42"/>
    </p:embeddedFont>
    <p:embeddedFont>
      <p:font typeface="나눔스퀘어라운드OTF ExtraBold" panose="020B0600000101010101" pitchFamily="34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8300"/>
    <a:srgbClr val="FFE16D"/>
    <a:srgbClr val="ECFFE7"/>
    <a:srgbClr val="FFFFFF"/>
    <a:srgbClr val="FFF2CC"/>
    <a:srgbClr val="313131"/>
    <a:srgbClr val="FFB15B"/>
    <a:srgbClr val="684F00"/>
    <a:srgbClr val="4C3A00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198" autoAdjust="0"/>
  </p:normalViewPr>
  <p:slideViewPr>
    <p:cSldViewPr snapToGrid="0">
      <p:cViewPr varScale="1">
        <p:scale>
          <a:sx n="108" d="100"/>
          <a:sy n="108" d="100"/>
        </p:scale>
        <p:origin x="10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6D955-BDB2-4798-8217-AE7B17DC62F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B2D0A-3A09-4316-BFC3-5882815F4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980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환경파괴에 대한 경각심을 불러 일으키는 게임 </a:t>
            </a:r>
            <a:r>
              <a:rPr lang="en-US" altLang="ko-KR" dirty="0"/>
              <a:t>‘Life Is Cube’</a:t>
            </a:r>
            <a:r>
              <a:rPr lang="ko-KR" altLang="en-US" dirty="0"/>
              <a:t>의 발표를 맡게 된 팀 </a:t>
            </a:r>
            <a:r>
              <a:rPr lang="en-US" altLang="ko-KR" dirty="0"/>
              <a:t>YSM</a:t>
            </a:r>
            <a:r>
              <a:rPr lang="ko-KR" altLang="en-US" dirty="0"/>
              <a:t>의 발표자 윤성민입니다</a:t>
            </a:r>
            <a:r>
              <a:rPr lang="en-US" altLang="ko-KR" dirty="0"/>
              <a:t>. (</a:t>
            </a:r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박수 받는 타임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2D0A-3A09-4316-BFC3-5882815F4D8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838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시스템은 메시지</a:t>
            </a:r>
            <a:r>
              <a:rPr lang="en-US" altLang="ko-KR" dirty="0"/>
              <a:t>, </a:t>
            </a:r>
            <a:r>
              <a:rPr lang="ko-KR" altLang="en-US" dirty="0"/>
              <a:t>큐브</a:t>
            </a:r>
            <a:r>
              <a:rPr lang="en-US" altLang="ko-KR" dirty="0"/>
              <a:t>, </a:t>
            </a:r>
            <a:r>
              <a:rPr lang="ko-KR" altLang="en-US" dirty="0"/>
              <a:t>게임성 </a:t>
            </a:r>
            <a:r>
              <a:rPr lang="en-US" altLang="ko-KR" dirty="0"/>
              <a:t>3</a:t>
            </a:r>
            <a:r>
              <a:rPr lang="ko-KR" altLang="en-US" dirty="0"/>
              <a:t>가지로 분류해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2D0A-3A09-4316-BFC3-5882815F4D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0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2D0A-3A09-4316-BFC3-5882815F4D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119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E1A6-A460-429E-BB75-8E26A0499EA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53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E1A6-A460-429E-BB75-8E26A0499E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96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각 자연환경에서 </a:t>
            </a:r>
            <a:r>
              <a:rPr lang="ko-KR" altLang="en-US" sz="1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환경 파괴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인해 </a:t>
            </a:r>
            <a:r>
              <a:rPr lang="ko-KR" altLang="en-US" sz="1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피해 입은 동식물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표현 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-&gt;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환경파괴에 대한 </a:t>
            </a:r>
            <a:r>
              <a:rPr lang="ko-KR" altLang="en-US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경각심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을 간접적 전달</a:t>
            </a:r>
            <a:endParaRPr lang="en-US" altLang="ko-KR" sz="1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E1A6-A460-429E-BB75-8E26A0499EA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26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E1A6-A460-429E-BB75-8E26A0499EA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63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위는 시장에서 성공적인 성과를 거둔 게임 중 저희 게임과 비슷한 시스템을 가진 게임들입니다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2D0A-3A09-4316-BFC3-5882815F4D8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65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발표에 앞서 간략히 목차를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가지로 제안 배경</a:t>
            </a:r>
            <a:r>
              <a:rPr lang="en-US" altLang="ko-KR" dirty="0"/>
              <a:t>, </a:t>
            </a:r>
            <a:r>
              <a:rPr lang="ko-KR" altLang="en-US" dirty="0"/>
              <a:t>서비스</a:t>
            </a:r>
            <a:r>
              <a:rPr lang="en-US" altLang="ko-KR" dirty="0"/>
              <a:t>, </a:t>
            </a:r>
            <a:r>
              <a:rPr lang="ko-KR" altLang="en-US" dirty="0"/>
              <a:t>경쟁력 순서로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E1A6-A460-429E-BB75-8E26A0499EA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7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게임 제안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2D0A-3A09-4316-BFC3-5882815F4D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699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게임 </a:t>
            </a:r>
            <a:r>
              <a:rPr lang="en-US" altLang="ko-KR" dirty="0"/>
              <a:t>‘Life Is Cube’</a:t>
            </a:r>
            <a:r>
              <a:rPr lang="ko-KR" altLang="en-US" dirty="0"/>
              <a:t>는 장난감 큐브에 대한 아이디어로 부터 시작되었습니다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2D0A-3A09-4316-BFC3-5882815F4D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62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큐브를 돌릴 수록 색이 단순해짐에 이상함을 느낀 저는</a:t>
            </a:r>
            <a:r>
              <a:rPr lang="en-US" altLang="ko-KR" dirty="0"/>
              <a:t> </a:t>
            </a:r>
            <a:r>
              <a:rPr lang="ko-KR" altLang="en-US" dirty="0"/>
              <a:t>다시 한번 큐브를 </a:t>
            </a:r>
            <a:r>
              <a:rPr lang="ko-KR" altLang="en-US" dirty="0" err="1"/>
              <a:t>맞췄을때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인간이 </a:t>
            </a:r>
            <a:r>
              <a:rPr lang="ko-KR" altLang="en-US" sz="1200" dirty="0">
                <a:highlight>
                  <a:srgbClr val="ECFFE7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맞춰져 있지 않은</a:t>
            </a:r>
            <a:r>
              <a:rPr lang="ko-KR" altLang="en-US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장난감 </a:t>
            </a:r>
            <a:r>
              <a:rPr lang="ko-KR" altLang="en-US" sz="1200" dirty="0">
                <a:highlight>
                  <a:srgbClr val="ECFFE7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큐브를</a:t>
            </a:r>
            <a:r>
              <a:rPr lang="en-US" altLang="ko-KR" sz="1200" dirty="0">
                <a:highlight>
                  <a:srgbClr val="ECFFE7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200" dirty="0">
                <a:highlight>
                  <a:srgbClr val="ECFFE7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회전시켜</a:t>
            </a:r>
            <a:r>
              <a:rPr lang="ko-KR" altLang="en-US" sz="1200" dirty="0">
                <a:highlight>
                  <a:srgbClr val="ECFFE7"/>
                </a:highlight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같은 색으로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‘</a:t>
            </a:r>
            <a:r>
              <a:rPr lang="ko-KR" altLang="en-US" sz="12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완벽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’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하게 맞추려 할 수록</a:t>
            </a:r>
            <a:r>
              <a:rPr lang="en-US" altLang="ko-KR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endParaRPr lang="en-US" altLang="ko-KR" sz="12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큐브가 본래가진 다양한 </a:t>
            </a:r>
            <a:r>
              <a:rPr lang="ko-KR" altLang="en-US" sz="12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패턴과 색을 잃는 것을 </a:t>
            </a:r>
            <a:r>
              <a:rPr lang="ko-KR" altLang="en-US" sz="1200" dirty="0" err="1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알아내었습니다</a:t>
            </a:r>
            <a:r>
              <a:rPr lang="en-US" altLang="ko-KR" sz="12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.</a:t>
            </a:r>
            <a:endParaRPr lang="ko-KR" altLang="en-US" sz="1200" dirty="0">
              <a:highlight>
                <a:srgbClr val="FFE16D"/>
              </a:highlight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2D0A-3A09-4316-BFC3-5882815F4D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4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인간의 손길이 닿지 않은 자연을 나무를 베고 아스팔트를 까는 등으로 도시화 시켜 완벽하게 맞출수록 지구의 다양한 생태계와 생명을 잃는 것과 </a:t>
            </a:r>
            <a:r>
              <a:rPr lang="ko-KR" altLang="en-US" dirty="0" err="1"/>
              <a:t>같다라고</a:t>
            </a:r>
            <a:r>
              <a:rPr lang="ko-KR" altLang="en-US" dirty="0"/>
              <a:t> 생각하였습니다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2D0A-3A09-4316-BFC3-5882815F4D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1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그리하여 환경파괴에 대한 경각심을 불러일으키는 게임을 만들자</a:t>
            </a:r>
            <a:r>
              <a:rPr lang="en-US" altLang="ko-KR" dirty="0"/>
              <a:t>! </a:t>
            </a:r>
            <a:r>
              <a:rPr lang="ko-KR" altLang="en-US" dirty="0"/>
              <a:t>라는 목표로 지구를 큐브에 대입하여</a:t>
            </a:r>
            <a:r>
              <a:rPr lang="en-US" altLang="ko-KR" dirty="0"/>
              <a:t> </a:t>
            </a:r>
            <a:r>
              <a:rPr lang="ko-KR" altLang="en-US" dirty="0"/>
              <a:t>해당 게임을 만들게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2D0A-3A09-4316-BFC3-5882815F4D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6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게임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2D0A-3A09-4316-BFC3-5882815F4D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8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시나리오는 </a:t>
            </a:r>
            <a:r>
              <a:rPr lang="en-US" altLang="ko-KR" dirty="0"/>
              <a:t>[</a:t>
            </a:r>
            <a:r>
              <a:rPr lang="ko-KR" altLang="en-US" dirty="0"/>
              <a:t>내용</a:t>
            </a:r>
            <a:r>
              <a:rPr lang="en-US" altLang="ko-KR" dirty="0"/>
              <a:t>]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B2D0A-3A09-4316-BFC3-5882815F4D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14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6795F-1057-43A1-8BF1-F0BE43729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A18F4C-27A5-430B-A7A0-A8F156D16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A528F-5567-4992-A5D1-4D6F808D24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2D8E4-9583-4960-B5D8-3C99B868651F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2FEEC8-BEED-4487-8E5D-F6CDAD58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49213-140C-40A4-ADF0-A061B052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67398-F5FF-4DD9-B8ED-0FD7ACE24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889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49DFE-3309-42F6-83E8-286B4721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111A3F-47F7-4087-A0C7-19E8AE5CE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5FCCF-DA47-4B81-BD60-D152D197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2D8E4-9583-4960-B5D8-3C99B868651F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902F0-A304-4FC6-A1D9-6AEA1A8F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2FB886-D486-4FB3-B066-EDF26219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67398-F5FF-4DD9-B8ED-0FD7ACE24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1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A68EBD-0F3F-4E49-AE7C-E6D4C73B4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1DFC44-EE5E-45A1-8B73-B39CD885C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76964-A639-4729-979E-59BE42AE8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2D8E4-9583-4960-B5D8-3C99B868651F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4F85D-9464-4F5F-AFD5-1EA7E88D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32B32-AC20-4FDE-9D2F-E513AAF1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67398-F5FF-4DD9-B8ED-0FD7ACE24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57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6FF1-B812-4003-BB07-879EDA53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308E4-3CF9-4BDF-BBF2-E2E90833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6E371-7505-4C82-8166-F308DF9C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2D8E4-9583-4960-B5D8-3C99B868651F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80516-6165-4C9A-A77E-ADFBE7716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872837-7AD7-4A6F-879D-B927F1A1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67398-F5FF-4DD9-B8ED-0FD7ACE24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3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2F6BF-2C35-489C-B3D9-D9378B34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E6C2C-B976-40F1-B3BE-038BC4DA1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BA0EDF-EDB9-4D89-99C0-F4024764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2D8E4-9583-4960-B5D8-3C99B868651F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31A55-7D2A-4645-B57C-461C39A7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F5E9A-1DE0-48A4-AFAA-5AE0DC11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67398-F5FF-4DD9-B8ED-0FD7ACE24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24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20CEC-EE10-47D2-A5C8-77B83972A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789E5-B95C-43E7-9ED9-EF470F2F6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6CD69F-23A4-40B5-B474-8EE702768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D0460A-EBDF-4516-AB6F-9299B84E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2D8E4-9583-4960-B5D8-3C99B868651F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60C0DF-33AC-45D4-B5CA-C3473D51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D3B965-0506-4235-9C25-5AF5480B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67398-F5FF-4DD9-B8ED-0FD7ACE24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03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2F4F6-7DB0-4F81-81C6-A95A5996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6EE83-11AA-4FC4-8BCA-986F994AD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C12AA4-84BA-43A8-8456-2C2636790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21A402-C11F-4354-BC25-6EB1B02EE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359C3B-55FB-445B-97C7-A8C199FC2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6A1D3B-2CC9-4F81-9392-086BCDA8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2D8E4-9583-4960-B5D8-3C99B868651F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387E7D-1B29-4E49-833C-9087750C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11562B-EECC-4110-8187-1FFED71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67398-F5FF-4DD9-B8ED-0FD7ACE24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3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0D5FF-93BF-4299-A204-EC8EC2D0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F5D065-79EA-43D9-9059-C93C999E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2D8E4-9583-4960-B5D8-3C99B868651F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6ECD82-DBBE-4A82-AF87-7399CCEA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4C6A1A-CD01-4EB6-BF4F-83DF98F9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67398-F5FF-4DD9-B8ED-0FD7ACE24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17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9ED787-062A-4BA9-A729-956315E8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2D8E4-9583-4960-B5D8-3C99B868651F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A33B-BE47-4AC0-B9B9-F9B62A99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0CD1D-2E90-4DAC-8E0E-502461D0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67398-F5FF-4DD9-B8ED-0FD7ACE24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0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B7A3D-888E-480C-8C9A-148D8CBD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36005C-6C74-459A-AA1B-3DDA6A84A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399CCB-F2D0-46C7-AED3-7E7549A3A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91AA17-AA6D-4A5D-B521-971861E70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2D8E4-9583-4960-B5D8-3C99B868651F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8AFAF6-61D2-4F36-A1E5-77CDCF1D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92E725-BF46-4C54-8A4F-174399E2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67398-F5FF-4DD9-B8ED-0FD7ACE24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16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EB436-9EC6-43D9-A8E9-F0D53304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572261-6CCC-4B6C-8B95-9885772E0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EDBF70-D24B-49A0-B0AC-C833D289E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4EB754-642D-4710-9CC9-FE6BA78F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D2D8E4-9583-4960-B5D8-3C99B868651F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B76A4-BAF3-475A-A239-82AAF7F8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3483D9-A2AF-4E49-88FD-39C47825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67398-F5FF-4DD9-B8ED-0FD7ACE24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80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1292736-B497-490B-A12C-6A592BE06C97}"/>
              </a:ext>
            </a:extLst>
          </p:cNvPr>
          <p:cNvSpPr/>
          <p:nvPr userDrawn="1"/>
        </p:nvSpPr>
        <p:spPr>
          <a:xfrm>
            <a:off x="233265" y="298580"/>
            <a:ext cx="11709919" cy="6232849"/>
          </a:xfrm>
          <a:prstGeom prst="rect">
            <a:avLst/>
          </a:prstGeom>
          <a:solidFill>
            <a:srgbClr val="FFFF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6" descr="루빅 - 무료 모양개 아이콘">
            <a:extLst>
              <a:ext uri="{FF2B5EF4-FFF2-40B4-BE49-F238E27FC236}">
                <a16:creationId xmlns:a16="http://schemas.microsoft.com/office/drawing/2014/main" id="{B5CF3DC9-8487-47DD-B7FE-079DBC59E6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249" y="5672666"/>
            <a:ext cx="792935" cy="7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92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video" Target="../media/media2.mp4"/><Relationship Id="rId16" Type="http://schemas.openxmlformats.org/officeDocument/2006/relationships/image" Target="../media/image35.png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BAAECFE-73A6-40F9-BB3E-76E6E065AFA6}"/>
              </a:ext>
            </a:extLst>
          </p:cNvPr>
          <p:cNvSpPr/>
          <p:nvPr/>
        </p:nvSpPr>
        <p:spPr>
          <a:xfrm>
            <a:off x="234238" y="303213"/>
            <a:ext cx="11723525" cy="62515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04F5FE-29E0-40A5-A68A-5058CC510125}"/>
              </a:ext>
            </a:extLst>
          </p:cNvPr>
          <p:cNvSpPr/>
          <p:nvPr/>
        </p:nvSpPr>
        <p:spPr>
          <a:xfrm>
            <a:off x="642257" y="358140"/>
            <a:ext cx="10907486" cy="6141720"/>
          </a:xfrm>
          <a:prstGeom prst="rect">
            <a:avLst/>
          </a:prstGeom>
          <a:solidFill>
            <a:srgbClr val="FFE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9BECC-A77F-44C8-81D6-4729E4936CD1}"/>
              </a:ext>
            </a:extLst>
          </p:cNvPr>
          <p:cNvSpPr txBox="1"/>
          <p:nvPr/>
        </p:nvSpPr>
        <p:spPr>
          <a:xfrm>
            <a:off x="242147" y="2270350"/>
            <a:ext cx="400110" cy="224856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Smarteen App Challenge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400C-82FE-4D06-A7FC-47C5E8F79DDF}"/>
              </a:ext>
            </a:extLst>
          </p:cNvPr>
          <p:cNvSpPr txBox="1"/>
          <p:nvPr/>
        </p:nvSpPr>
        <p:spPr>
          <a:xfrm>
            <a:off x="11549743" y="2796936"/>
            <a:ext cx="400110" cy="11349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STA+C 2023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B5C0A-D06F-4B53-862A-AFCE272082B5}"/>
              </a:ext>
            </a:extLst>
          </p:cNvPr>
          <p:cNvSpPr txBox="1"/>
          <p:nvPr/>
        </p:nvSpPr>
        <p:spPr>
          <a:xfrm>
            <a:off x="10404318" y="392143"/>
            <a:ext cx="1145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 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YSM</a:t>
            </a:r>
            <a:endParaRPr lang="ko-KR" altLang="en-US" sz="2000" dirty="0">
              <a:solidFill>
                <a:schemeClr val="accent4">
                  <a:lumMod val="7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030" name="Picture 6" descr="루빅 - 무료 모양개 아이콘">
            <a:extLst>
              <a:ext uri="{FF2B5EF4-FFF2-40B4-BE49-F238E27FC236}">
                <a16:creationId xmlns:a16="http://schemas.microsoft.com/office/drawing/2014/main" id="{A6114ED7-B134-4ED0-AE5F-53A88FEC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29" y="1536443"/>
            <a:ext cx="1129079" cy="112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765ECD-D1BD-49F1-83BA-33DC8D05BAE3}"/>
              </a:ext>
            </a:extLst>
          </p:cNvPr>
          <p:cNvGrpSpPr/>
          <p:nvPr/>
        </p:nvGrpSpPr>
        <p:grpSpPr>
          <a:xfrm>
            <a:off x="3551039" y="966760"/>
            <a:ext cx="5186561" cy="400110"/>
            <a:chOff x="3551039" y="904360"/>
            <a:chExt cx="5186561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9C5581-714B-4FE3-8DA9-3108F371409C}"/>
                </a:ext>
              </a:extLst>
            </p:cNvPr>
            <p:cNvSpPr txBox="1"/>
            <p:nvPr/>
          </p:nvSpPr>
          <p:spPr>
            <a:xfrm>
              <a:off x="3551039" y="904360"/>
              <a:ext cx="5089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환경파괴에 대한 경각심을 불러 일으키는 게임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742A3CE-33BD-4462-BAD6-6C10A4F47B17}"/>
                </a:ext>
              </a:extLst>
            </p:cNvPr>
            <p:cNvCxnSpPr/>
            <p:nvPr/>
          </p:nvCxnSpPr>
          <p:spPr>
            <a:xfrm>
              <a:off x="3551039" y="1299922"/>
              <a:ext cx="51865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E8DAB23-DC69-4B8C-961A-8202A6F3D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7"/>
          <a:stretch/>
        </p:blipFill>
        <p:spPr>
          <a:xfrm>
            <a:off x="442202" y="4501947"/>
            <a:ext cx="4095062" cy="26513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D46F15-C938-45F2-98B7-B94B5FB687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7"/>
          <a:stretch/>
        </p:blipFill>
        <p:spPr>
          <a:xfrm flipH="1">
            <a:off x="7759338" y="4695578"/>
            <a:ext cx="4095062" cy="2651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2D04A9-8112-4F85-B9DB-139740A58D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832"/>
          <a:stretch/>
        </p:blipFill>
        <p:spPr>
          <a:xfrm>
            <a:off x="3194755" y="3808935"/>
            <a:ext cx="5802489" cy="30490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841AE5-63D1-4323-BFAA-EF411266033B}"/>
              </a:ext>
            </a:extLst>
          </p:cNvPr>
          <p:cNvSpPr txBox="1"/>
          <p:nvPr/>
        </p:nvSpPr>
        <p:spPr>
          <a:xfrm>
            <a:off x="5023485" y="2885018"/>
            <a:ext cx="2145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윤성민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박세훈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김재희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BC77DD-5F17-4969-B41F-DB6B44C27A1C}"/>
              </a:ext>
            </a:extLst>
          </p:cNvPr>
          <p:cNvSpPr/>
          <p:nvPr/>
        </p:nvSpPr>
        <p:spPr>
          <a:xfrm>
            <a:off x="3047035" y="1551448"/>
            <a:ext cx="6097930" cy="11016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06A5C-487B-404F-BF84-D4A718A93C2A}"/>
              </a:ext>
            </a:extLst>
          </p:cNvPr>
          <p:cNvSpPr txBox="1"/>
          <p:nvPr/>
        </p:nvSpPr>
        <p:spPr>
          <a:xfrm>
            <a:off x="3079962" y="1577128"/>
            <a:ext cx="603207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dirty="0">
                <a:latin typeface="Outlaws Smooth" pitchFamily="50" charset="0"/>
                <a:ea typeface="Outlaws Smooth" pitchFamily="50" charset="0"/>
              </a:rPr>
              <a:t>Life Is Cube</a:t>
            </a:r>
            <a:endParaRPr lang="ko-KR" altLang="en-US" sz="8000" dirty="0">
              <a:latin typeface="Outlaws Smooth" pitchFamily="50" charset="0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87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B43EDC-1C49-45FF-9F97-0C46F4574DBA}"/>
              </a:ext>
            </a:extLst>
          </p:cNvPr>
          <p:cNvGrpSpPr/>
          <p:nvPr/>
        </p:nvGrpSpPr>
        <p:grpSpPr>
          <a:xfrm>
            <a:off x="5173311" y="588277"/>
            <a:ext cx="1845377" cy="584775"/>
            <a:chOff x="5173311" y="742166"/>
            <a:chExt cx="1845377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5173311" y="742166"/>
              <a:ext cx="18453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조작 방법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5173311" y="1326941"/>
              <a:ext cx="17826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852EC96A-6142-488E-BBB7-BD3BDAAC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692" y="1451623"/>
            <a:ext cx="8658613" cy="483863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A46BEF-0B57-431D-BB65-261451629C63}"/>
              </a:ext>
            </a:extLst>
          </p:cNvPr>
          <p:cNvSpPr/>
          <p:nvPr/>
        </p:nvSpPr>
        <p:spPr>
          <a:xfrm>
            <a:off x="2844015" y="4445000"/>
            <a:ext cx="1224000" cy="1224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538121-DCEA-4590-848C-165637936887}"/>
              </a:ext>
            </a:extLst>
          </p:cNvPr>
          <p:cNvSpPr/>
          <p:nvPr/>
        </p:nvSpPr>
        <p:spPr>
          <a:xfrm>
            <a:off x="1766693" y="1801000"/>
            <a:ext cx="439180" cy="64996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2D4D78-70B5-4F1F-911F-4CA321A8673A}"/>
              </a:ext>
            </a:extLst>
          </p:cNvPr>
          <p:cNvSpPr/>
          <p:nvPr/>
        </p:nvSpPr>
        <p:spPr>
          <a:xfrm>
            <a:off x="7857975" y="5239207"/>
            <a:ext cx="752906" cy="75290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CB1D03-35A3-4189-A95E-C3415F06CD54}"/>
              </a:ext>
            </a:extLst>
          </p:cNvPr>
          <p:cNvSpPr/>
          <p:nvPr/>
        </p:nvSpPr>
        <p:spPr>
          <a:xfrm>
            <a:off x="8086575" y="4119067"/>
            <a:ext cx="752906" cy="75290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606CE9-DD0E-41F5-8D5E-381D75491D62}"/>
              </a:ext>
            </a:extLst>
          </p:cNvPr>
          <p:cNvSpPr/>
          <p:nvPr/>
        </p:nvSpPr>
        <p:spPr>
          <a:xfrm>
            <a:off x="9191475" y="3742614"/>
            <a:ext cx="752906" cy="75290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ECF552-2C63-43BB-9149-83EF89577150}"/>
              </a:ext>
            </a:extLst>
          </p:cNvPr>
          <p:cNvSpPr/>
          <p:nvPr/>
        </p:nvSpPr>
        <p:spPr>
          <a:xfrm>
            <a:off x="8935818" y="4828524"/>
            <a:ext cx="1163589" cy="11635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B67974-718A-440C-9B2A-C29B0038D5BF}"/>
              </a:ext>
            </a:extLst>
          </p:cNvPr>
          <p:cNvCxnSpPr>
            <a:stCxn id="45" idx="3"/>
            <a:endCxn id="32" idx="0"/>
          </p:cNvCxnSpPr>
          <p:nvPr/>
        </p:nvCxnSpPr>
        <p:spPr>
          <a:xfrm>
            <a:off x="8390328" y="3488820"/>
            <a:ext cx="1177600" cy="25379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A9B3B8F-78EC-44B6-ADB7-4DAAB6984F10}"/>
              </a:ext>
            </a:extLst>
          </p:cNvPr>
          <p:cNvCxnSpPr>
            <a:cxnSpLocks/>
            <a:stCxn id="3" idx="5"/>
            <a:endCxn id="57" idx="0"/>
          </p:cNvCxnSpPr>
          <p:nvPr/>
        </p:nvCxnSpPr>
        <p:spPr>
          <a:xfrm>
            <a:off x="4035554" y="2117485"/>
            <a:ext cx="32461" cy="35052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60C2EAC5-7409-4B41-800A-B03F1918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691" y="2794418"/>
            <a:ext cx="2828169" cy="70845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C2329C-CAF9-4176-93D8-5ACDA6C16158}"/>
              </a:ext>
            </a:extLst>
          </p:cNvPr>
          <p:cNvSpPr/>
          <p:nvPr/>
        </p:nvSpPr>
        <p:spPr>
          <a:xfrm>
            <a:off x="7193281" y="4944857"/>
            <a:ext cx="1406916" cy="4391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구르기 버튼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C0C8721-6E4E-4EB5-8D9A-F897D4EF6398}"/>
              </a:ext>
            </a:extLst>
          </p:cNvPr>
          <p:cNvSpPr/>
          <p:nvPr/>
        </p:nvSpPr>
        <p:spPr>
          <a:xfrm>
            <a:off x="8935817" y="4586752"/>
            <a:ext cx="1224000" cy="4391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공격 버튼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F802D7B-B5EF-43BC-B1EF-6A4495F9D905}"/>
              </a:ext>
            </a:extLst>
          </p:cNvPr>
          <p:cNvSpPr/>
          <p:nvPr/>
        </p:nvSpPr>
        <p:spPr>
          <a:xfrm>
            <a:off x="9959862" y="4583186"/>
            <a:ext cx="439180" cy="4391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A69FC4-DDDA-402B-B919-7E0BF878D53A}"/>
              </a:ext>
            </a:extLst>
          </p:cNvPr>
          <p:cNvSpPr txBox="1"/>
          <p:nvPr/>
        </p:nvSpPr>
        <p:spPr>
          <a:xfrm>
            <a:off x="9959861" y="4617614"/>
            <a:ext cx="43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5</a:t>
            </a:r>
            <a:endParaRPr lang="ko-KR" altLang="en-US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1ED98B1-C558-4B85-AA41-06E792CFDC24}"/>
              </a:ext>
            </a:extLst>
          </p:cNvPr>
          <p:cNvSpPr/>
          <p:nvPr/>
        </p:nvSpPr>
        <p:spPr>
          <a:xfrm>
            <a:off x="8404423" y="4944857"/>
            <a:ext cx="439180" cy="4391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029C02-345E-454E-BCE4-860E01BE2AF2}"/>
              </a:ext>
            </a:extLst>
          </p:cNvPr>
          <p:cNvSpPr txBox="1"/>
          <p:nvPr/>
        </p:nvSpPr>
        <p:spPr>
          <a:xfrm>
            <a:off x="8404422" y="4979285"/>
            <a:ext cx="43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4</a:t>
            </a:r>
            <a:endParaRPr lang="ko-KR" altLang="en-US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2704B5-4203-4FA2-A20E-9F3C87CD1E15}"/>
              </a:ext>
            </a:extLst>
          </p:cNvPr>
          <p:cNvSpPr/>
          <p:nvPr/>
        </p:nvSpPr>
        <p:spPr>
          <a:xfrm>
            <a:off x="2261680" y="1742621"/>
            <a:ext cx="1618600" cy="4391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메뉴 </a:t>
            </a:r>
            <a:r>
              <a:rPr lang="ko-KR" altLang="en-US" sz="1600" dirty="0" err="1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토글</a:t>
            </a:r>
            <a:r>
              <a:rPr lang="ko-KR" altLang="en-US" sz="16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버튼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D4AFECD-75C7-4B0F-B624-DA572D396DEF}"/>
              </a:ext>
            </a:extLst>
          </p:cNvPr>
          <p:cNvSpPr/>
          <p:nvPr/>
        </p:nvSpPr>
        <p:spPr>
          <a:xfrm>
            <a:off x="3660690" y="1742621"/>
            <a:ext cx="439180" cy="4391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E42CA-922B-43E1-8BFD-2CAB9146D1D2}"/>
              </a:ext>
            </a:extLst>
          </p:cNvPr>
          <p:cNvSpPr txBox="1"/>
          <p:nvPr/>
        </p:nvSpPr>
        <p:spPr>
          <a:xfrm>
            <a:off x="3660689" y="1777049"/>
            <a:ext cx="43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</a:t>
            </a:r>
            <a:endParaRPr lang="ko-KR" altLang="en-US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9ED362-18D1-4D69-A531-6CA8EB15579D}"/>
              </a:ext>
            </a:extLst>
          </p:cNvPr>
          <p:cNvSpPr/>
          <p:nvPr/>
        </p:nvSpPr>
        <p:spPr>
          <a:xfrm>
            <a:off x="2893334" y="4163069"/>
            <a:ext cx="1224000" cy="4391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조이스틱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B5B340A-406C-410E-A299-EC1358AB49CC}"/>
              </a:ext>
            </a:extLst>
          </p:cNvPr>
          <p:cNvSpPr/>
          <p:nvPr/>
        </p:nvSpPr>
        <p:spPr>
          <a:xfrm>
            <a:off x="3935003" y="4163069"/>
            <a:ext cx="439180" cy="4391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DF6D2F-FFD5-4DC2-8756-30A4E10FACC0}"/>
              </a:ext>
            </a:extLst>
          </p:cNvPr>
          <p:cNvSpPr txBox="1"/>
          <p:nvPr/>
        </p:nvSpPr>
        <p:spPr>
          <a:xfrm>
            <a:off x="3935002" y="4197497"/>
            <a:ext cx="43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</a:t>
            </a:r>
            <a:endParaRPr lang="ko-KR" altLang="en-US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46FA68-1C7C-4E84-A643-F2A176F9E6A5}"/>
              </a:ext>
            </a:extLst>
          </p:cNvPr>
          <p:cNvSpPr/>
          <p:nvPr/>
        </p:nvSpPr>
        <p:spPr>
          <a:xfrm>
            <a:off x="6806624" y="3281502"/>
            <a:ext cx="1406916" cy="4391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스킬 </a:t>
            </a:r>
            <a:r>
              <a:rPr lang="en-US" altLang="ko-KR" sz="16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1, 2</a:t>
            </a:r>
            <a:endParaRPr lang="ko-KR" altLang="en-US" sz="1600" dirty="0">
              <a:solidFill>
                <a:schemeClr val="tx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FCA8D3F-6ECE-436C-8094-F2E1613C96D0}"/>
              </a:ext>
            </a:extLst>
          </p:cNvPr>
          <p:cNvSpPr/>
          <p:nvPr/>
        </p:nvSpPr>
        <p:spPr>
          <a:xfrm>
            <a:off x="7951149" y="3269726"/>
            <a:ext cx="439180" cy="4391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0DCA2E-A9B8-4120-80E2-1E8166C65033}"/>
              </a:ext>
            </a:extLst>
          </p:cNvPr>
          <p:cNvSpPr txBox="1"/>
          <p:nvPr/>
        </p:nvSpPr>
        <p:spPr>
          <a:xfrm>
            <a:off x="7951148" y="3304154"/>
            <a:ext cx="43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</a:t>
            </a:r>
            <a:endParaRPr lang="ko-KR" altLang="en-US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B1C852-4C89-4658-9665-B6007957F560}"/>
              </a:ext>
            </a:extLst>
          </p:cNvPr>
          <p:cNvSpPr/>
          <p:nvPr/>
        </p:nvSpPr>
        <p:spPr>
          <a:xfrm>
            <a:off x="1757354" y="2749939"/>
            <a:ext cx="2837506" cy="752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B5E42A-C6B4-4E57-8D41-E8681BB1A8A0}"/>
              </a:ext>
            </a:extLst>
          </p:cNvPr>
          <p:cNvSpPr/>
          <p:nvPr/>
        </p:nvSpPr>
        <p:spPr>
          <a:xfrm>
            <a:off x="3381850" y="2468008"/>
            <a:ext cx="1372330" cy="4391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토글</a:t>
            </a:r>
            <a:r>
              <a:rPr lang="ko-KR" altLang="en-US" sz="1600" dirty="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오픈 시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DEFEDF9-419A-43E0-AF10-4B85406B9060}"/>
              </a:ext>
            </a:extLst>
          </p:cNvPr>
          <p:cNvCxnSpPr>
            <a:cxnSpLocks/>
            <a:stCxn id="44" idx="4"/>
            <a:endCxn id="31" idx="0"/>
          </p:cNvCxnSpPr>
          <p:nvPr/>
        </p:nvCxnSpPr>
        <p:spPr>
          <a:xfrm>
            <a:off x="8170739" y="3708906"/>
            <a:ext cx="292289" cy="4101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C797582-788A-4F7E-A64A-4405B0E47DB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FC79DC1-4D86-46BE-8422-66C775DF482B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F159908-7762-48EB-8663-B0F995055AF4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A61285E-BE2A-4A9D-A816-A99A58B80887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2A0FFC1-652F-43D6-8342-80157FC3FE95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4B32B4D-9A48-4213-A067-91FE4D574BA6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E53F172-D807-4CB7-BB8E-47CEB34312AC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17142C9-0B8F-4C01-854C-8E39A54A57AD}"/>
              </a:ext>
            </a:extLst>
          </p:cNvPr>
          <p:cNvSpPr/>
          <p:nvPr/>
        </p:nvSpPr>
        <p:spPr>
          <a:xfrm>
            <a:off x="1646955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6F15E81-BFAB-4E40-A0A9-42C1CA7F4371}"/>
              </a:ext>
            </a:extLst>
          </p:cNvPr>
          <p:cNvSpPr/>
          <p:nvPr/>
        </p:nvSpPr>
        <p:spPr>
          <a:xfrm>
            <a:off x="1859968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600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F9F24F6C-F424-45EC-AB32-9ADF138062C7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55F1FC0-0B76-4FBA-BC2B-7C657B690E2D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B578519-0052-46A0-9AB6-889622252616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F2D99F8-C698-432D-BEA0-D47B4E0E8C7C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237489-C3FC-4AEF-9059-A7618D84AF43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B12391-F87C-4FB3-A24F-75908D22FEA3}"/>
              </a:ext>
            </a:extLst>
          </p:cNvPr>
          <p:cNvGrpSpPr/>
          <p:nvPr/>
        </p:nvGrpSpPr>
        <p:grpSpPr>
          <a:xfrm>
            <a:off x="5419372" y="742166"/>
            <a:ext cx="1353256" cy="584775"/>
            <a:chOff x="5419372" y="742166"/>
            <a:chExt cx="1353256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C1081B-F89E-4D72-BB1F-BEB92162A50C}"/>
                </a:ext>
              </a:extLst>
            </p:cNvPr>
            <p:cNvSpPr txBox="1"/>
            <p:nvPr/>
          </p:nvSpPr>
          <p:spPr>
            <a:xfrm>
              <a:off x="5419372" y="742166"/>
              <a:ext cx="13532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시스템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F46B649-BBA5-4D90-8688-0FED1DCB4C8A}"/>
                </a:ext>
              </a:extLst>
            </p:cNvPr>
            <p:cNvCxnSpPr>
              <a:cxnSpLocks/>
            </p:cNvCxnSpPr>
            <p:nvPr/>
          </p:nvCxnSpPr>
          <p:spPr>
            <a:xfrm>
              <a:off x="5419372" y="1326941"/>
              <a:ext cx="13532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D912382-4DF9-4554-AF71-EB54671F9150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81A01E-2422-49BD-8D1D-A29FC1BE146E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Gear - Free ui icons">
            <a:extLst>
              <a:ext uri="{FF2B5EF4-FFF2-40B4-BE49-F238E27FC236}">
                <a16:creationId xmlns:a16="http://schemas.microsoft.com/office/drawing/2014/main" id="{B9E23419-E2C5-4615-ADC6-BE65932E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95" y="2157355"/>
            <a:ext cx="1883411" cy="18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4FEFBC-DA2F-409B-A95C-243044C47347}"/>
              </a:ext>
            </a:extLst>
          </p:cNvPr>
          <p:cNvSpPr txBox="1"/>
          <p:nvPr/>
        </p:nvSpPr>
        <p:spPr>
          <a:xfrm>
            <a:off x="5109192" y="4224712"/>
            <a:ext cx="1973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게임 시스템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36759C-E8DB-45DC-AE36-12D904E3CC64}"/>
              </a:ext>
            </a:extLst>
          </p:cNvPr>
          <p:cNvSpPr/>
          <p:nvPr/>
        </p:nvSpPr>
        <p:spPr>
          <a:xfrm>
            <a:off x="1646955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64632C9-740D-4714-9FF5-EF58A1C91108}"/>
              </a:ext>
            </a:extLst>
          </p:cNvPr>
          <p:cNvSpPr/>
          <p:nvPr/>
        </p:nvSpPr>
        <p:spPr>
          <a:xfrm>
            <a:off x="1859968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5D6205A-6E41-455B-8588-FCCE249487BD}"/>
              </a:ext>
            </a:extLst>
          </p:cNvPr>
          <p:cNvGrpSpPr/>
          <p:nvPr/>
        </p:nvGrpSpPr>
        <p:grpSpPr>
          <a:xfrm>
            <a:off x="580350" y="1488046"/>
            <a:ext cx="5711474" cy="4581087"/>
            <a:chOff x="5438775" y="1488046"/>
            <a:chExt cx="5711474" cy="45810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0384946-5DE4-49E5-A941-17F0E48BFC7F}"/>
                </a:ext>
              </a:extLst>
            </p:cNvPr>
            <p:cNvSpPr/>
            <p:nvPr/>
          </p:nvSpPr>
          <p:spPr>
            <a:xfrm>
              <a:off x="5438775" y="1857378"/>
              <a:ext cx="5711474" cy="4211755"/>
            </a:xfrm>
            <a:prstGeom prst="rect">
              <a:avLst/>
            </a:prstGeom>
            <a:solidFill>
              <a:srgbClr val="FFE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0B0B0C7-EF06-4309-82FE-76E3540E415F}"/>
                </a:ext>
              </a:extLst>
            </p:cNvPr>
            <p:cNvSpPr/>
            <p:nvPr/>
          </p:nvSpPr>
          <p:spPr>
            <a:xfrm>
              <a:off x="5530141" y="1927418"/>
              <a:ext cx="5549549" cy="406952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B5B24E-6A56-497F-97D0-79200AD01009}"/>
                </a:ext>
              </a:extLst>
            </p:cNvPr>
            <p:cNvSpPr txBox="1"/>
            <p:nvPr/>
          </p:nvSpPr>
          <p:spPr>
            <a:xfrm>
              <a:off x="6092704" y="3581127"/>
              <a:ext cx="554938" cy="340519"/>
            </a:xfrm>
            <a:prstGeom prst="roundRect">
              <a:avLst/>
            </a:prstGeom>
            <a:solidFill>
              <a:srgbClr val="FFF2CC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바다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E872FF-2721-4147-9E5E-19F6A4D0108E}"/>
                </a:ext>
              </a:extLst>
            </p:cNvPr>
            <p:cNvSpPr txBox="1"/>
            <p:nvPr/>
          </p:nvSpPr>
          <p:spPr>
            <a:xfrm>
              <a:off x="9961841" y="3574965"/>
              <a:ext cx="554938" cy="340519"/>
            </a:xfrm>
            <a:prstGeom prst="roundRect">
              <a:avLst/>
            </a:prstGeom>
            <a:solidFill>
              <a:srgbClr val="FFF2CC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늪지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A8685B-CBB2-468F-B6EA-E96FF3281C1D}"/>
                </a:ext>
              </a:extLst>
            </p:cNvPr>
            <p:cNvSpPr txBox="1"/>
            <p:nvPr/>
          </p:nvSpPr>
          <p:spPr>
            <a:xfrm>
              <a:off x="9961840" y="5557239"/>
              <a:ext cx="554938" cy="340519"/>
            </a:xfrm>
            <a:prstGeom prst="roundRect">
              <a:avLst/>
            </a:prstGeom>
            <a:solidFill>
              <a:srgbClr val="FFF2CC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극지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EAB96C-3204-4A2A-95B1-5F345CE3ED38}"/>
                </a:ext>
              </a:extLst>
            </p:cNvPr>
            <p:cNvSpPr txBox="1"/>
            <p:nvPr/>
          </p:nvSpPr>
          <p:spPr>
            <a:xfrm>
              <a:off x="6177449" y="5551007"/>
              <a:ext cx="385447" cy="340519"/>
            </a:xfrm>
            <a:prstGeom prst="roundRect">
              <a:avLst/>
            </a:prstGeom>
            <a:solidFill>
              <a:srgbClr val="FFF2CC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숲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41818D-C86D-4EAE-9D04-2358CDA0A9DC}"/>
                </a:ext>
              </a:extLst>
            </p:cNvPr>
            <p:cNvSpPr txBox="1"/>
            <p:nvPr/>
          </p:nvSpPr>
          <p:spPr>
            <a:xfrm>
              <a:off x="8027446" y="3574965"/>
              <a:ext cx="554938" cy="340519"/>
            </a:xfrm>
            <a:prstGeom prst="roundRect">
              <a:avLst/>
            </a:prstGeom>
            <a:solidFill>
              <a:srgbClr val="FFF2CC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사막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2BEA7E-A9C7-49A2-9B74-911F3E92CB7C}"/>
                </a:ext>
              </a:extLst>
            </p:cNvPr>
            <p:cNvSpPr txBox="1"/>
            <p:nvPr/>
          </p:nvSpPr>
          <p:spPr>
            <a:xfrm>
              <a:off x="8017042" y="5545682"/>
              <a:ext cx="554938" cy="340519"/>
            </a:xfrm>
            <a:prstGeom prst="roundRect">
              <a:avLst/>
            </a:prstGeom>
            <a:solidFill>
              <a:srgbClr val="FFF2CC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화산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33D19-3D5D-4BEC-82A1-4F4C8679EF0C}"/>
                </a:ext>
              </a:extLst>
            </p:cNvPr>
            <p:cNvSpPr txBox="1"/>
            <p:nvPr/>
          </p:nvSpPr>
          <p:spPr>
            <a:xfrm>
              <a:off x="5438775" y="1488046"/>
              <a:ext cx="184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자연환경 타일</a:t>
              </a:r>
            </a:p>
          </p:txBody>
        </p:sp>
        <p:pic>
          <p:nvPicPr>
            <p:cNvPr id="2050" name="Picture 2" descr="https://cdn.discordapp.com/attachments/1098570449534857310/1117082787552432218/Lava.png">
              <a:extLst>
                <a:ext uri="{FF2B5EF4-FFF2-40B4-BE49-F238E27FC236}">
                  <a16:creationId xmlns:a16="http://schemas.microsoft.com/office/drawing/2014/main" id="{1E9CA327-EEF1-48B7-9728-93087BB11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28815" y="4108140"/>
              <a:ext cx="1331393" cy="133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cdn.discordapp.com/attachments/1098570449534857310/1117082787846045768/Desert.png">
              <a:extLst>
                <a:ext uri="{FF2B5EF4-FFF2-40B4-BE49-F238E27FC236}">
                  <a16:creationId xmlns:a16="http://schemas.microsoft.com/office/drawing/2014/main" id="{B2E0A0D0-55D3-4C77-A711-6696D5931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39219" y="2147152"/>
              <a:ext cx="1331393" cy="133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s://cdn.discordapp.com/attachments/1098570449534857310/1117082788294823996/Forest.png">
              <a:extLst>
                <a:ext uri="{FF2B5EF4-FFF2-40B4-BE49-F238E27FC236}">
                  <a16:creationId xmlns:a16="http://schemas.microsoft.com/office/drawing/2014/main" id="{8C99F551-9D6E-4CDB-938E-25407BF83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04477" y="4108140"/>
              <a:ext cx="1331393" cy="133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cdn.discordapp.com/attachments/1098570449534857310/1117082788575854602/Swamp.png">
              <a:extLst>
                <a:ext uri="{FF2B5EF4-FFF2-40B4-BE49-F238E27FC236}">
                  <a16:creationId xmlns:a16="http://schemas.microsoft.com/office/drawing/2014/main" id="{229B2358-0643-49F4-A052-ACECB055F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73614" y="2140336"/>
              <a:ext cx="1331393" cy="133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cdn.discordapp.com/attachments/1098570449534857310/1117082788886220862/Ocean.png">
              <a:extLst>
                <a:ext uri="{FF2B5EF4-FFF2-40B4-BE49-F238E27FC236}">
                  <a16:creationId xmlns:a16="http://schemas.microsoft.com/office/drawing/2014/main" id="{206BA77D-C590-4767-A820-9CFFD3E6C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04477" y="2109003"/>
              <a:ext cx="1331393" cy="133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4" descr="https://cdn.discordapp.com/attachments/1098570449534857310/1117082789163057162/Snow.png">
              <a:extLst>
                <a:ext uri="{FF2B5EF4-FFF2-40B4-BE49-F238E27FC236}">
                  <a16:creationId xmlns:a16="http://schemas.microsoft.com/office/drawing/2014/main" id="{E6BFD658-200D-4EA6-9C49-8FF31A8EE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73613" y="4070665"/>
              <a:ext cx="1331393" cy="133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7BD402-6789-4135-A1EA-1A3FA46164E1}"/>
              </a:ext>
            </a:extLst>
          </p:cNvPr>
          <p:cNvSpPr/>
          <p:nvPr/>
        </p:nvSpPr>
        <p:spPr>
          <a:xfrm>
            <a:off x="6659986" y="1857378"/>
            <a:ext cx="4301420" cy="4211755"/>
          </a:xfrm>
          <a:prstGeom prst="rect">
            <a:avLst/>
          </a:prstGeom>
          <a:solidFill>
            <a:srgbClr val="FFE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3F566F-B912-4E6A-8435-929792B1A913}"/>
              </a:ext>
            </a:extLst>
          </p:cNvPr>
          <p:cNvSpPr txBox="1"/>
          <p:nvPr/>
        </p:nvSpPr>
        <p:spPr>
          <a:xfrm>
            <a:off x="6659986" y="1488046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큐브 회전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1793218-EE98-4E4F-B16B-339A53585315}"/>
              </a:ext>
            </a:extLst>
          </p:cNvPr>
          <p:cNvGrpSpPr/>
          <p:nvPr/>
        </p:nvGrpSpPr>
        <p:grpSpPr>
          <a:xfrm>
            <a:off x="4832674" y="618269"/>
            <a:ext cx="2526654" cy="584775"/>
            <a:chOff x="4832674" y="618269"/>
            <a:chExt cx="2526654" cy="58477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D283E5-F8F9-48E4-8988-C2FC445810D0}"/>
                </a:ext>
              </a:extLst>
            </p:cNvPr>
            <p:cNvSpPr txBox="1"/>
            <p:nvPr/>
          </p:nvSpPr>
          <p:spPr>
            <a:xfrm>
              <a:off x="4832674" y="618269"/>
              <a:ext cx="25266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시스템 </a:t>
              </a:r>
              <a:r>
                <a:rPr lang="en-US" altLang="ko-KR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- </a:t>
              </a:r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큐브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CDF4A52-1CAE-4D98-B1DD-40CB8205C7FA}"/>
                </a:ext>
              </a:extLst>
            </p:cNvPr>
            <p:cNvCxnSpPr>
              <a:cxnSpLocks/>
            </p:cNvCxnSpPr>
            <p:nvPr/>
          </p:nvCxnSpPr>
          <p:spPr>
            <a:xfrm>
              <a:off x="4978547" y="1203044"/>
              <a:ext cx="22349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0726F3E-6C8A-458A-9DA3-CCC975932BEE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26C5A61-5EB4-4026-B5BA-CCCC750833B7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952C56C-90B3-4583-91F1-61705C843CF6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371740-7B52-44E4-B159-00E607C8ACBA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DC83D26-2C1B-43EF-88F8-9354728FC8CB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AD374A5-00CF-4930-8941-C4BD5FEE49C2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D17525C-DFC9-4257-93B6-267722A82CB6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20F1CFB-E6DC-4D6C-8876-5929241E7E1D}"/>
              </a:ext>
            </a:extLst>
          </p:cNvPr>
          <p:cNvSpPr/>
          <p:nvPr/>
        </p:nvSpPr>
        <p:spPr>
          <a:xfrm>
            <a:off x="1646955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161DDC3-A55C-4699-8D0E-123941BB6FC7}"/>
              </a:ext>
            </a:extLst>
          </p:cNvPr>
          <p:cNvSpPr/>
          <p:nvPr/>
        </p:nvSpPr>
        <p:spPr>
          <a:xfrm>
            <a:off x="1859968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rotate_AdobeExpress">
            <a:hlinkClick r:id="" action="ppaction://media"/>
            <a:extLst>
              <a:ext uri="{FF2B5EF4-FFF2-40B4-BE49-F238E27FC236}">
                <a16:creationId xmlns:a16="http://schemas.microsoft.com/office/drawing/2014/main" id="{9972E9BE-3A5B-4A39-BBB7-900B9EEFB5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22500" r="22500"/>
          <a:stretch/>
        </p:blipFill>
        <p:spPr>
          <a:xfrm>
            <a:off x="6759100" y="1908170"/>
            <a:ext cx="4103191" cy="41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루빅 - 무료 모양개 아이콘">
            <a:extLst>
              <a:ext uri="{FF2B5EF4-FFF2-40B4-BE49-F238E27FC236}">
                <a16:creationId xmlns:a16="http://schemas.microsoft.com/office/drawing/2014/main" id="{D4282D40-09E5-4AB1-A68A-7B898AD2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249" y="5672666"/>
            <a:ext cx="792935" cy="7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7BD402-6789-4135-A1EA-1A3FA46164E1}"/>
              </a:ext>
            </a:extLst>
          </p:cNvPr>
          <p:cNvSpPr/>
          <p:nvPr/>
        </p:nvSpPr>
        <p:spPr>
          <a:xfrm>
            <a:off x="840145" y="1857378"/>
            <a:ext cx="10028960" cy="4211755"/>
          </a:xfrm>
          <a:prstGeom prst="rect">
            <a:avLst/>
          </a:prstGeom>
          <a:solidFill>
            <a:srgbClr val="FFE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CCF7CC-75E2-4700-BAE7-E1E1A1951FFD}"/>
              </a:ext>
            </a:extLst>
          </p:cNvPr>
          <p:cNvSpPr/>
          <p:nvPr/>
        </p:nvSpPr>
        <p:spPr>
          <a:xfrm>
            <a:off x="1057799" y="4670163"/>
            <a:ext cx="9594490" cy="1260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D46D6-7AE0-4AC6-9E5A-5C7AB9B21E7C}"/>
              </a:ext>
            </a:extLst>
          </p:cNvPr>
          <p:cNvSpPr txBox="1"/>
          <p:nvPr/>
        </p:nvSpPr>
        <p:spPr>
          <a:xfrm>
            <a:off x="1220929" y="5051075"/>
            <a:ext cx="4650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각 자연환경 별 특별한 특성 존재</a:t>
            </a:r>
            <a:endParaRPr lang="en-US" altLang="ko-KR" sz="24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3F566F-B912-4E6A-8435-929792B1A913}"/>
              </a:ext>
            </a:extLst>
          </p:cNvPr>
          <p:cNvSpPr txBox="1"/>
          <p:nvPr/>
        </p:nvSpPr>
        <p:spPr>
          <a:xfrm>
            <a:off x="840145" y="1488046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자연환경 별 특성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5DBF51-9EF4-4D9F-9671-4227219082EC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EE33BFE-8153-4407-8CC3-197EF8FFD5ED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827E34-26CE-4C87-946A-9E6D9584EFAE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47368E2-0848-4FE3-99CC-6C17459A6E7D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9F9C131-3A36-4449-9BCC-4F5D93EE9EF4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8C6365-D720-4848-AA76-71E538E03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16" y="2032859"/>
            <a:ext cx="4770716" cy="246182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9A95AB5-AD18-4D92-9105-07A5DD2F9BEA}"/>
              </a:ext>
            </a:extLst>
          </p:cNvPr>
          <p:cNvGrpSpPr/>
          <p:nvPr/>
        </p:nvGrpSpPr>
        <p:grpSpPr>
          <a:xfrm>
            <a:off x="4443144" y="618269"/>
            <a:ext cx="3305713" cy="584775"/>
            <a:chOff x="4443144" y="618269"/>
            <a:chExt cx="3305713" cy="58477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EFBACF-71C2-4C7D-9DD1-F672E1DC7341}"/>
                </a:ext>
              </a:extLst>
            </p:cNvPr>
            <p:cNvSpPr txBox="1"/>
            <p:nvPr/>
          </p:nvSpPr>
          <p:spPr>
            <a:xfrm>
              <a:off x="4443144" y="618269"/>
              <a:ext cx="3305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시스템 </a:t>
              </a:r>
              <a:r>
                <a:rPr lang="en-US" altLang="ko-KR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- </a:t>
              </a:r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자연환경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14AC5DB-893A-4C5B-84F0-0F4E32460116}"/>
                </a:ext>
              </a:extLst>
            </p:cNvPr>
            <p:cNvCxnSpPr>
              <a:cxnSpLocks/>
            </p:cNvCxnSpPr>
            <p:nvPr/>
          </p:nvCxnSpPr>
          <p:spPr>
            <a:xfrm>
              <a:off x="4443144" y="1203044"/>
              <a:ext cx="33057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CA58D438-AF9F-404D-8566-C29ED1891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09" y="2036144"/>
            <a:ext cx="4770715" cy="24624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146B038-5512-42D4-9C25-68F43BE83F0D}"/>
              </a:ext>
            </a:extLst>
          </p:cNvPr>
          <p:cNvSpPr/>
          <p:nvPr/>
        </p:nvSpPr>
        <p:spPr>
          <a:xfrm>
            <a:off x="1646955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5A7D71-39E6-49DB-AF09-434C851E5EE6}"/>
              </a:ext>
            </a:extLst>
          </p:cNvPr>
          <p:cNvSpPr/>
          <p:nvPr/>
        </p:nvSpPr>
        <p:spPr>
          <a:xfrm>
            <a:off x="1859968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01694B0-A651-47F2-8D60-FE45A4880E63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8768124-9428-4BB1-BDF8-1F3EBF7FB17D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6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루빅 - 무료 모양개 아이콘">
            <a:extLst>
              <a:ext uri="{FF2B5EF4-FFF2-40B4-BE49-F238E27FC236}">
                <a16:creationId xmlns:a16="http://schemas.microsoft.com/office/drawing/2014/main" id="{D4282D40-09E5-4AB1-A68A-7B898AD2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249" y="5672666"/>
            <a:ext cx="792935" cy="7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7BD402-6789-4135-A1EA-1A3FA46164E1}"/>
              </a:ext>
            </a:extLst>
          </p:cNvPr>
          <p:cNvSpPr/>
          <p:nvPr/>
        </p:nvSpPr>
        <p:spPr>
          <a:xfrm>
            <a:off x="580350" y="1857378"/>
            <a:ext cx="10411303" cy="4498152"/>
          </a:xfrm>
          <a:prstGeom prst="rect">
            <a:avLst/>
          </a:prstGeom>
          <a:solidFill>
            <a:srgbClr val="FFE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3F566F-B912-4E6A-8435-929792B1A913}"/>
              </a:ext>
            </a:extLst>
          </p:cNvPr>
          <p:cNvSpPr txBox="1"/>
          <p:nvPr/>
        </p:nvSpPr>
        <p:spPr>
          <a:xfrm>
            <a:off x="580350" y="1488046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아이템 소재 및 팝업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A33D19-3D5D-4BEC-82A1-4F4C8679EF0C}"/>
              </a:ext>
            </a:extLst>
          </p:cNvPr>
          <p:cNvSpPr txBox="1"/>
          <p:nvPr/>
        </p:nvSpPr>
        <p:spPr>
          <a:xfrm>
            <a:off x="7351981" y="148804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캐릭터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0E1443-C1A2-432E-A7E9-C148847318D5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D414B5A-FCDD-490C-BA0D-EB228D1E33AA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5EC4F9E-F313-49E3-9328-55A7435353F9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6D9A2FC-704F-47B0-AB60-DF763D227BF1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F256C9D-DD74-41D3-B29B-A9268265064B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4D76BE-61B3-408B-83B3-BB0490F38309}"/>
              </a:ext>
            </a:extLst>
          </p:cNvPr>
          <p:cNvSpPr txBox="1"/>
          <p:nvPr/>
        </p:nvSpPr>
        <p:spPr>
          <a:xfrm>
            <a:off x="4121742" y="632879"/>
            <a:ext cx="394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시스템 </a:t>
            </a:r>
            <a:r>
              <a:rPr lang="en-US" altLang="ko-KR" sz="2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2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아이템</a:t>
            </a:r>
            <a:r>
              <a:rPr lang="en-US" altLang="ko-KR" sz="2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&amp;</a:t>
            </a:r>
            <a:r>
              <a:rPr lang="ko-KR" altLang="en-US" sz="2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캐릭터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22BA63F-EB2B-49BA-92B1-CACF6D113528}"/>
              </a:ext>
            </a:extLst>
          </p:cNvPr>
          <p:cNvCxnSpPr>
            <a:cxnSpLocks/>
          </p:cNvCxnSpPr>
          <p:nvPr/>
        </p:nvCxnSpPr>
        <p:spPr>
          <a:xfrm>
            <a:off x="3848430" y="1203044"/>
            <a:ext cx="44951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-_Clipchamp_3">
            <a:hlinkClick r:id="" action="ppaction://media"/>
            <a:extLst>
              <a:ext uri="{FF2B5EF4-FFF2-40B4-BE49-F238E27FC236}">
                <a16:creationId xmlns:a16="http://schemas.microsoft.com/office/drawing/2014/main" id="{D520A397-AED5-4D49-8C34-55C491ABA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7595" t="4212" r="26972" b="70854"/>
          <a:stretch/>
        </p:blipFill>
        <p:spPr>
          <a:xfrm>
            <a:off x="794902" y="4228237"/>
            <a:ext cx="6362647" cy="19641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DAC6B2-73FA-4ABE-ADC2-61DACED321E5}"/>
              </a:ext>
            </a:extLst>
          </p:cNvPr>
          <p:cNvSpPr/>
          <p:nvPr/>
        </p:nvSpPr>
        <p:spPr>
          <a:xfrm>
            <a:off x="794901" y="2028976"/>
            <a:ext cx="6362647" cy="19641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EED9B8E-0418-4D7F-BE76-02286B261711}"/>
              </a:ext>
            </a:extLst>
          </p:cNvPr>
          <p:cNvSpPr/>
          <p:nvPr/>
        </p:nvSpPr>
        <p:spPr>
          <a:xfrm>
            <a:off x="7360188" y="4228238"/>
            <a:ext cx="3430233" cy="19641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FBC784E-0AF5-41D3-AE56-A6C42DADAE9B}"/>
              </a:ext>
            </a:extLst>
          </p:cNvPr>
          <p:cNvSpPr/>
          <p:nvPr/>
        </p:nvSpPr>
        <p:spPr>
          <a:xfrm>
            <a:off x="7360188" y="2028976"/>
            <a:ext cx="3430233" cy="19641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6" name="Picture 18" descr="https://cdn.discordapp.com/attachments/1098570449534857310/1118851123718131733/ch4.png">
            <a:extLst>
              <a:ext uri="{FF2B5EF4-FFF2-40B4-BE49-F238E27FC236}">
                <a16:creationId xmlns:a16="http://schemas.microsoft.com/office/drawing/2014/main" id="{B7F836BB-A210-4852-BA7C-2F271CF1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491" y="2231717"/>
            <a:ext cx="672829" cy="125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cdn.discordapp.com/attachments/1098570449534857310/1118851123403554816/ch3.png">
            <a:extLst>
              <a:ext uri="{FF2B5EF4-FFF2-40B4-BE49-F238E27FC236}">
                <a16:creationId xmlns:a16="http://schemas.microsoft.com/office/drawing/2014/main" id="{2C362CE8-63BA-4016-9DD4-628D842E9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57" y="2086133"/>
            <a:ext cx="583432" cy="14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cdn.discordapp.com/attachments/1098570449534857310/1118851124355665940/ch6.png">
            <a:extLst>
              <a:ext uri="{FF2B5EF4-FFF2-40B4-BE49-F238E27FC236}">
                <a16:creationId xmlns:a16="http://schemas.microsoft.com/office/drawing/2014/main" id="{97CA678F-2B4D-482F-BF5E-C5EFB82D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418" y="2203651"/>
            <a:ext cx="635188" cy="127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s://cdn.discordapp.com/attachments/1098570449534857310/1118851124716372129/ch1.png">
            <a:extLst>
              <a:ext uri="{FF2B5EF4-FFF2-40B4-BE49-F238E27FC236}">
                <a16:creationId xmlns:a16="http://schemas.microsoft.com/office/drawing/2014/main" id="{CA814627-8641-40AC-A254-29B6D3301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739" y="4359550"/>
            <a:ext cx="760045" cy="140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s://cdn.discordapp.com/attachments/1098570449534857310/1118851125005783101/ch2.png">
            <a:extLst>
              <a:ext uri="{FF2B5EF4-FFF2-40B4-BE49-F238E27FC236}">
                <a16:creationId xmlns:a16="http://schemas.microsoft.com/office/drawing/2014/main" id="{4BEBB07A-4D6B-4C38-BD99-C497267B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068" y="4354241"/>
            <a:ext cx="865606" cy="139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s://cdn.discordapp.com/attachments/1098570449534857310/1118848366412038194/steamengine.png">
            <a:extLst>
              <a:ext uri="{FF2B5EF4-FFF2-40B4-BE49-F238E27FC236}">
                <a16:creationId xmlns:a16="http://schemas.microsoft.com/office/drawing/2014/main" id="{FCEFD9C9-6A37-4297-AD52-BBBD0248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39" y="2395790"/>
            <a:ext cx="1276804" cy="73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https://cdn.discordapp.com/attachments/1098570449534857310/1118848366797930677/harpoongun.png">
            <a:extLst>
              <a:ext uri="{FF2B5EF4-FFF2-40B4-BE49-F238E27FC236}">
                <a16:creationId xmlns:a16="http://schemas.microsoft.com/office/drawing/2014/main" id="{58EA7867-9F11-46FF-A2B5-0A751528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48" y="2172529"/>
            <a:ext cx="914165" cy="108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https://cdn.discordapp.com/attachments/1098570449534857310/1118848367112507463/nuclear.png">
            <a:extLst>
              <a:ext uri="{FF2B5EF4-FFF2-40B4-BE49-F238E27FC236}">
                <a16:creationId xmlns:a16="http://schemas.microsoft.com/office/drawing/2014/main" id="{DA232DF2-31D7-411D-B903-0F663479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7684" y="2203651"/>
            <a:ext cx="865427" cy="102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https://cdn.discordapp.com/attachments/1098570449534857310/1118848367611625564/flipper.png">
            <a:extLst>
              <a:ext uri="{FF2B5EF4-FFF2-40B4-BE49-F238E27FC236}">
                <a16:creationId xmlns:a16="http://schemas.microsoft.com/office/drawing/2014/main" id="{14AC2BF6-CBEA-449F-AFB7-439696EF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47" y="2310006"/>
            <a:ext cx="761541" cy="88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https://cdn.discordapp.com/attachments/1098570449534857310/1118848368022671360/furhat.png">
            <a:extLst>
              <a:ext uri="{FF2B5EF4-FFF2-40B4-BE49-F238E27FC236}">
                <a16:creationId xmlns:a16="http://schemas.microsoft.com/office/drawing/2014/main" id="{483C54F0-F50D-4A39-B2C5-C6D1D152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832" y="2406874"/>
            <a:ext cx="907191" cy="68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EE86C6-901E-46B6-A6D8-227C526FBDB0}"/>
              </a:ext>
            </a:extLst>
          </p:cNvPr>
          <p:cNvSpPr txBox="1"/>
          <p:nvPr/>
        </p:nvSpPr>
        <p:spPr>
          <a:xfrm>
            <a:off x="5965327" y="3549320"/>
            <a:ext cx="88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오리발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79CFE5-BB1C-4734-9F13-E9FF34668E05}"/>
              </a:ext>
            </a:extLst>
          </p:cNvPr>
          <p:cNvSpPr txBox="1"/>
          <p:nvPr/>
        </p:nvSpPr>
        <p:spPr>
          <a:xfrm>
            <a:off x="3475383" y="3549320"/>
            <a:ext cx="116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모피모자</a:t>
            </a:r>
            <a:endParaRPr lang="ko-KR" altLang="en-US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ECCEBD-5015-41C6-87BA-16D74DF61E24}"/>
              </a:ext>
            </a:extLst>
          </p:cNvPr>
          <p:cNvSpPr txBox="1"/>
          <p:nvPr/>
        </p:nvSpPr>
        <p:spPr>
          <a:xfrm>
            <a:off x="2118774" y="3549320"/>
            <a:ext cx="116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증기기관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EEF347-7878-42A0-A560-3407A55A180F}"/>
              </a:ext>
            </a:extLst>
          </p:cNvPr>
          <p:cNvSpPr txBox="1"/>
          <p:nvPr/>
        </p:nvSpPr>
        <p:spPr>
          <a:xfrm>
            <a:off x="4685412" y="3549320"/>
            <a:ext cx="116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작살 총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A9D387-AEC3-462D-8AEE-A9BF43AAB207}"/>
              </a:ext>
            </a:extLst>
          </p:cNvPr>
          <p:cNvSpPr txBox="1"/>
          <p:nvPr/>
        </p:nvSpPr>
        <p:spPr>
          <a:xfrm>
            <a:off x="904950" y="3549320"/>
            <a:ext cx="116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원자력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6C63ACD-C9CD-4BE4-BC93-70585FEC51DB}"/>
              </a:ext>
            </a:extLst>
          </p:cNvPr>
          <p:cNvCxnSpPr/>
          <p:nvPr/>
        </p:nvCxnSpPr>
        <p:spPr>
          <a:xfrm>
            <a:off x="938901" y="3423840"/>
            <a:ext cx="6000438" cy="0"/>
          </a:xfrm>
          <a:prstGeom prst="line">
            <a:avLst/>
          </a:prstGeom>
          <a:ln>
            <a:solidFill>
              <a:srgbClr val="AC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4" name="Picture 46" descr="https://cdn.discordapp.com/attachments/1098570449534857310/1118844589755879524/ch5.png">
            <a:extLst>
              <a:ext uri="{FF2B5EF4-FFF2-40B4-BE49-F238E27FC236}">
                <a16:creationId xmlns:a16="http://schemas.microsoft.com/office/drawing/2014/main" id="{1598D70D-5CEB-4F37-9FE5-CBBAEF4B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417" y="4338619"/>
            <a:ext cx="760045" cy="142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275E5BB-C330-4BD4-964A-E97FFA554D1A}"/>
              </a:ext>
            </a:extLst>
          </p:cNvPr>
          <p:cNvSpPr txBox="1"/>
          <p:nvPr/>
        </p:nvSpPr>
        <p:spPr>
          <a:xfrm>
            <a:off x="7478872" y="3603787"/>
            <a:ext cx="1168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원주민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158A0E6-F8F6-4E7B-926E-5ACB0CBA47BD}"/>
              </a:ext>
            </a:extLst>
          </p:cNvPr>
          <p:cNvCxnSpPr>
            <a:cxnSpLocks/>
          </p:cNvCxnSpPr>
          <p:nvPr/>
        </p:nvCxnSpPr>
        <p:spPr>
          <a:xfrm>
            <a:off x="7519830" y="3549320"/>
            <a:ext cx="3110947" cy="0"/>
          </a:xfrm>
          <a:prstGeom prst="line">
            <a:avLst/>
          </a:prstGeom>
          <a:ln>
            <a:solidFill>
              <a:srgbClr val="AC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0D54FD2-978F-44E6-8067-FB722E6234A8}"/>
              </a:ext>
            </a:extLst>
          </p:cNvPr>
          <p:cNvSpPr txBox="1"/>
          <p:nvPr/>
        </p:nvSpPr>
        <p:spPr>
          <a:xfrm>
            <a:off x="8545359" y="3603787"/>
            <a:ext cx="1168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나무꾼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5952C5-2138-4BE0-826F-1B2E3D25E985}"/>
              </a:ext>
            </a:extLst>
          </p:cNvPr>
          <p:cNvSpPr txBox="1"/>
          <p:nvPr/>
        </p:nvSpPr>
        <p:spPr>
          <a:xfrm>
            <a:off x="9590730" y="3603787"/>
            <a:ext cx="1168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원자력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AF5E4A-3F93-4CD1-B1AD-4B73D974D63F}"/>
              </a:ext>
            </a:extLst>
          </p:cNvPr>
          <p:cNvSpPr txBox="1"/>
          <p:nvPr/>
        </p:nvSpPr>
        <p:spPr>
          <a:xfrm>
            <a:off x="7554068" y="5815209"/>
            <a:ext cx="1168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에스키모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EC115FF-09C5-45A7-8639-075FCE485323}"/>
              </a:ext>
            </a:extLst>
          </p:cNvPr>
          <p:cNvCxnSpPr>
            <a:cxnSpLocks/>
          </p:cNvCxnSpPr>
          <p:nvPr/>
        </p:nvCxnSpPr>
        <p:spPr>
          <a:xfrm>
            <a:off x="7519830" y="5799344"/>
            <a:ext cx="3110947" cy="0"/>
          </a:xfrm>
          <a:prstGeom prst="line">
            <a:avLst/>
          </a:prstGeom>
          <a:ln>
            <a:solidFill>
              <a:srgbClr val="AC8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009EEB2-F99C-4D19-8DD0-DBCA46ADDD53}"/>
              </a:ext>
            </a:extLst>
          </p:cNvPr>
          <p:cNvSpPr txBox="1"/>
          <p:nvPr/>
        </p:nvSpPr>
        <p:spPr>
          <a:xfrm>
            <a:off x="8622362" y="5815209"/>
            <a:ext cx="1168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탐험가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E85873-344C-44DC-B4B7-EB4380174F0F}"/>
              </a:ext>
            </a:extLst>
          </p:cNvPr>
          <p:cNvSpPr txBox="1"/>
          <p:nvPr/>
        </p:nvSpPr>
        <p:spPr>
          <a:xfrm>
            <a:off x="9590730" y="5815209"/>
            <a:ext cx="1168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낚시꾼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6A218EC-9B1D-4D44-B3D0-6F4CF367643B}"/>
              </a:ext>
            </a:extLst>
          </p:cNvPr>
          <p:cNvSpPr/>
          <p:nvPr/>
        </p:nvSpPr>
        <p:spPr>
          <a:xfrm>
            <a:off x="1646955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61B8F60-7CB0-4D74-828C-1CE4A88F3525}"/>
              </a:ext>
            </a:extLst>
          </p:cNvPr>
          <p:cNvSpPr/>
          <p:nvPr/>
        </p:nvSpPr>
        <p:spPr>
          <a:xfrm>
            <a:off x="1859968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4B3A1CE-011A-4D09-ABA9-BF2ACFF801EF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027EE24-A317-41A1-9488-818BDFDD4D4F}"/>
              </a:ext>
            </a:extLst>
          </p:cNvPr>
          <p:cNvSpPr/>
          <p:nvPr/>
        </p:nvSpPr>
        <p:spPr>
          <a:xfrm>
            <a:off x="1006376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47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루빅 - 무료 모양개 아이콘">
            <a:extLst>
              <a:ext uri="{FF2B5EF4-FFF2-40B4-BE49-F238E27FC236}">
                <a16:creationId xmlns:a16="http://schemas.microsoft.com/office/drawing/2014/main" id="{D4282D40-09E5-4AB1-A68A-7B898AD2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249" y="5672666"/>
            <a:ext cx="792935" cy="7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9CB0E42-44DC-4EAD-A5AF-9514452AB4EC}"/>
              </a:ext>
            </a:extLst>
          </p:cNvPr>
          <p:cNvGrpSpPr/>
          <p:nvPr/>
        </p:nvGrpSpPr>
        <p:grpSpPr>
          <a:xfrm>
            <a:off x="4637909" y="618269"/>
            <a:ext cx="2916183" cy="584775"/>
            <a:chOff x="4978547" y="618269"/>
            <a:chExt cx="2916183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DFAB50-5B62-43BE-93E0-581F39B64754}"/>
                </a:ext>
              </a:extLst>
            </p:cNvPr>
            <p:cNvSpPr txBox="1"/>
            <p:nvPr/>
          </p:nvSpPr>
          <p:spPr>
            <a:xfrm>
              <a:off x="4978547" y="618269"/>
              <a:ext cx="29161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시스템 </a:t>
              </a:r>
              <a:r>
                <a:rPr lang="en-US" altLang="ko-KR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- </a:t>
              </a:r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몬스터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05C204B-7EFC-4567-ADB6-98B9F83F3C17}"/>
                </a:ext>
              </a:extLst>
            </p:cNvPr>
            <p:cNvCxnSpPr>
              <a:cxnSpLocks/>
            </p:cNvCxnSpPr>
            <p:nvPr/>
          </p:nvCxnSpPr>
          <p:spPr>
            <a:xfrm>
              <a:off x="4978547" y="1203044"/>
              <a:ext cx="29161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7BD402-6789-4135-A1EA-1A3FA46164E1}"/>
              </a:ext>
            </a:extLst>
          </p:cNvPr>
          <p:cNvSpPr/>
          <p:nvPr/>
        </p:nvSpPr>
        <p:spPr>
          <a:xfrm>
            <a:off x="6879879" y="1866815"/>
            <a:ext cx="4138402" cy="4211755"/>
          </a:xfrm>
          <a:prstGeom prst="rect">
            <a:avLst/>
          </a:prstGeom>
          <a:solidFill>
            <a:srgbClr val="FFE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3F566F-B912-4E6A-8435-929792B1A913}"/>
              </a:ext>
            </a:extLst>
          </p:cNvPr>
          <p:cNvSpPr txBox="1"/>
          <p:nvPr/>
        </p:nvSpPr>
        <p:spPr>
          <a:xfrm>
            <a:off x="6879879" y="1488046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몬스터 외형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384946-5DE4-49E5-A941-17F0E48BFC7F}"/>
              </a:ext>
            </a:extLst>
          </p:cNvPr>
          <p:cNvSpPr/>
          <p:nvPr/>
        </p:nvSpPr>
        <p:spPr>
          <a:xfrm>
            <a:off x="686683" y="1857378"/>
            <a:ext cx="5711474" cy="4211755"/>
          </a:xfrm>
          <a:prstGeom prst="rect">
            <a:avLst/>
          </a:prstGeom>
          <a:solidFill>
            <a:srgbClr val="FFE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A33D19-3D5D-4BEC-82A1-4F4C8679EF0C}"/>
              </a:ext>
            </a:extLst>
          </p:cNvPr>
          <p:cNvSpPr txBox="1"/>
          <p:nvPr/>
        </p:nvSpPr>
        <p:spPr>
          <a:xfrm>
            <a:off x="686683" y="1488046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몬스터 소재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67F625B-724B-4ADD-9E27-173B0940D555}"/>
              </a:ext>
            </a:extLst>
          </p:cNvPr>
          <p:cNvSpPr/>
          <p:nvPr/>
        </p:nvSpPr>
        <p:spPr>
          <a:xfrm>
            <a:off x="897644" y="4987516"/>
            <a:ext cx="5294963" cy="8833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AEB31E-026F-40E6-8E84-F81D01544864}"/>
              </a:ext>
            </a:extLst>
          </p:cNvPr>
          <p:cNvSpPr txBox="1"/>
          <p:nvPr/>
        </p:nvSpPr>
        <p:spPr>
          <a:xfrm>
            <a:off x="1033702" y="4942293"/>
            <a:ext cx="377218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조회수 </a:t>
            </a:r>
            <a:r>
              <a: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10</a:t>
            </a: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억 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이상</a:t>
            </a: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빨대가 코에 박힌 거북이</a:t>
            </a:r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를 모티브</a:t>
            </a: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5B740C-8554-4263-902D-132F92D34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45" y="1970951"/>
            <a:ext cx="5233072" cy="28208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241FFD-1918-4083-A535-8F82D734B02D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830A4D-6438-4713-BAAD-97E68FDC7471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3BFECA9-E07E-444B-814B-2AC1F6E54BAC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824C8AB-2D27-4436-B9A2-C5E01886BC5F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DD9AB3E-6353-4163-92F5-3FFD5C3505DA}"/>
              </a:ext>
            </a:extLst>
          </p:cNvPr>
          <p:cNvSpPr/>
          <p:nvPr/>
        </p:nvSpPr>
        <p:spPr>
          <a:xfrm>
            <a:off x="100483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F2F7AB5-7C9C-44C7-B494-75E74DD68AC2}"/>
              </a:ext>
            </a:extLst>
          </p:cNvPr>
          <p:cNvSpPr/>
          <p:nvPr/>
        </p:nvSpPr>
        <p:spPr>
          <a:xfrm>
            <a:off x="1214769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EC7525-A4B4-477C-ACCE-6C772F31B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01" y="2045783"/>
            <a:ext cx="3760531" cy="3324171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A4301E5-287E-4AC4-8C9C-AAC74726A288}"/>
              </a:ext>
            </a:extLst>
          </p:cNvPr>
          <p:cNvSpPr/>
          <p:nvPr/>
        </p:nvSpPr>
        <p:spPr>
          <a:xfrm>
            <a:off x="7068201" y="5479748"/>
            <a:ext cx="3760531" cy="4890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F18AF6-6CB7-4B27-85A3-67D4F993CD03}"/>
              </a:ext>
            </a:extLst>
          </p:cNvPr>
          <p:cNvSpPr/>
          <p:nvPr/>
        </p:nvSpPr>
        <p:spPr>
          <a:xfrm>
            <a:off x="7144401" y="5438723"/>
            <a:ext cx="2738250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*</a:t>
            </a:r>
            <a:r>
              <a:rPr lang="ko-KR" altLang="en-US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인게임</a:t>
            </a: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내 몬스터 외형</a:t>
            </a:r>
            <a:endParaRPr lang="en-US" altLang="ko-KR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5EB2F16-8C7E-4208-A95E-C6B5E2332B99}"/>
              </a:ext>
            </a:extLst>
          </p:cNvPr>
          <p:cNvSpPr/>
          <p:nvPr/>
        </p:nvSpPr>
        <p:spPr>
          <a:xfrm>
            <a:off x="1859968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D81BA47-29BB-4186-B9CE-EA130BAF4273}"/>
              </a:ext>
            </a:extLst>
          </p:cNvPr>
          <p:cNvSpPr/>
          <p:nvPr/>
        </p:nvSpPr>
        <p:spPr>
          <a:xfrm>
            <a:off x="1640795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6F70293-687A-4A1A-BE1D-F5BD92912DA6}"/>
              </a:ext>
            </a:extLst>
          </p:cNvPr>
          <p:cNvSpPr/>
          <p:nvPr/>
        </p:nvSpPr>
        <p:spPr>
          <a:xfrm>
            <a:off x="1421622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19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7BD402-6789-4135-A1EA-1A3FA46164E1}"/>
              </a:ext>
            </a:extLst>
          </p:cNvPr>
          <p:cNvSpPr/>
          <p:nvPr/>
        </p:nvSpPr>
        <p:spPr>
          <a:xfrm>
            <a:off x="1651842" y="1857378"/>
            <a:ext cx="8888316" cy="4211755"/>
          </a:xfrm>
          <a:prstGeom prst="rect">
            <a:avLst/>
          </a:prstGeom>
          <a:solidFill>
            <a:srgbClr val="FFE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6" descr="루빅 - 무료 모양개 아이콘">
            <a:extLst>
              <a:ext uri="{FF2B5EF4-FFF2-40B4-BE49-F238E27FC236}">
                <a16:creationId xmlns:a16="http://schemas.microsoft.com/office/drawing/2014/main" id="{D4282D40-09E5-4AB1-A68A-7B898AD2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249" y="5672666"/>
            <a:ext cx="792935" cy="7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7669471-22A4-490B-A7BF-7223DF418769}"/>
              </a:ext>
            </a:extLst>
          </p:cNvPr>
          <p:cNvGrpSpPr/>
          <p:nvPr/>
        </p:nvGrpSpPr>
        <p:grpSpPr>
          <a:xfrm>
            <a:off x="4791797" y="618269"/>
            <a:ext cx="2608406" cy="584775"/>
            <a:chOff x="4637909" y="618269"/>
            <a:chExt cx="2608406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DFAB50-5B62-43BE-93E0-581F39B64754}"/>
                </a:ext>
              </a:extLst>
            </p:cNvPr>
            <p:cNvSpPr txBox="1"/>
            <p:nvPr/>
          </p:nvSpPr>
          <p:spPr>
            <a:xfrm>
              <a:off x="4637909" y="618269"/>
              <a:ext cx="26084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시스템 </a:t>
              </a:r>
              <a:r>
                <a:rPr lang="en-US" altLang="ko-KR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– </a:t>
              </a:r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재화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05C204B-7EFC-4567-ADB6-98B9F83F3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37909" y="1203044"/>
              <a:ext cx="26084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A3F566F-B912-4E6A-8435-929792B1A913}"/>
              </a:ext>
            </a:extLst>
          </p:cNvPr>
          <p:cNvSpPr txBox="1"/>
          <p:nvPr/>
        </p:nvSpPr>
        <p:spPr>
          <a:xfrm>
            <a:off x="1651842" y="1488046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카르마</a:t>
            </a:r>
            <a:r>
              <a:rPr lang="ko-KR" altLang="en-US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&amp; </a:t>
            </a:r>
            <a:r>
              <a:rPr lang="ko-KR" altLang="en-US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자연환경 파괴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164955-810F-4A1F-A1A8-5C9531B39495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55C4E3-C98E-4693-B5E2-CB7366074BF0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87E099D-7A52-401D-B5C7-4CC95547552B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A11AC89-3FCF-461D-8655-0B8509EEA96A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611EEB6-B9FD-4656-9667-5631D936B2D0}"/>
              </a:ext>
            </a:extLst>
          </p:cNvPr>
          <p:cNvSpPr/>
          <p:nvPr/>
        </p:nvSpPr>
        <p:spPr>
          <a:xfrm>
            <a:off x="100483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451920-ECB3-4FE5-B42B-C4FC93B79AC6}"/>
              </a:ext>
            </a:extLst>
          </p:cNvPr>
          <p:cNvSpPr/>
          <p:nvPr/>
        </p:nvSpPr>
        <p:spPr>
          <a:xfrm>
            <a:off x="1214769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karma_drop_square_AdobeExpress">
            <a:hlinkClick r:id="" action="ppaction://media"/>
            <a:extLst>
              <a:ext uri="{FF2B5EF4-FFF2-40B4-BE49-F238E27FC236}">
                <a16:creationId xmlns:a16="http://schemas.microsoft.com/office/drawing/2014/main" id="{CA27F075-0C1A-44CE-AD01-CE750237A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1225" y="1983779"/>
            <a:ext cx="4495322" cy="39731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D988BB03-0648-4D0E-8CDB-9E24D4C5CBBB}"/>
              </a:ext>
            </a:extLst>
          </p:cNvPr>
          <p:cNvSpPr/>
          <p:nvPr/>
        </p:nvSpPr>
        <p:spPr>
          <a:xfrm>
            <a:off x="1646955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DEDCBB-D7BA-4172-BFF4-BAFC31FD8461}"/>
              </a:ext>
            </a:extLst>
          </p:cNvPr>
          <p:cNvSpPr/>
          <p:nvPr/>
        </p:nvSpPr>
        <p:spPr>
          <a:xfrm>
            <a:off x="1859968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3AAD3EE-28F6-4ED4-886D-EF9C4AA674EB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https://cdn.discordapp.com/attachments/1098570449534857310/1118002597832429599/ocean.png">
            <a:extLst>
              <a:ext uri="{FF2B5EF4-FFF2-40B4-BE49-F238E27FC236}">
                <a16:creationId xmlns:a16="http://schemas.microsoft.com/office/drawing/2014/main" id="{4505CD72-9153-44E3-B5D4-8BF131C9A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30" y="1983778"/>
            <a:ext cx="3973139" cy="39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.discordapp.com/attachments/1098570449534857310/1118002598750978129/oceanMiddle.png">
            <a:extLst>
              <a:ext uri="{FF2B5EF4-FFF2-40B4-BE49-F238E27FC236}">
                <a16:creationId xmlns:a16="http://schemas.microsoft.com/office/drawing/2014/main" id="{5AC42682-6608-4FA1-8FC7-1272E5C1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29" y="1983778"/>
            <a:ext cx="3973139" cy="39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discordapp.com/attachments/1098570449534857310/1118002598277034064/oceanEnd.png">
            <a:extLst>
              <a:ext uri="{FF2B5EF4-FFF2-40B4-BE49-F238E27FC236}">
                <a16:creationId xmlns:a16="http://schemas.microsoft.com/office/drawing/2014/main" id="{56AD4603-8DA0-4F2D-ACFE-DEEF8A6C4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29" y="1976684"/>
            <a:ext cx="3973139" cy="39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4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9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0D7588-D1BC-4E1B-8935-C182BA825771}"/>
              </a:ext>
            </a:extLst>
          </p:cNvPr>
          <p:cNvSpPr/>
          <p:nvPr/>
        </p:nvSpPr>
        <p:spPr>
          <a:xfrm>
            <a:off x="233265" y="298580"/>
            <a:ext cx="11709919" cy="6232849"/>
          </a:xfrm>
          <a:prstGeom prst="rect">
            <a:avLst/>
          </a:prstGeom>
          <a:solidFill>
            <a:srgbClr val="FFFF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A1EF2E-D808-46F2-8F9B-169D433607EF}"/>
              </a:ext>
            </a:extLst>
          </p:cNvPr>
          <p:cNvGrpSpPr/>
          <p:nvPr/>
        </p:nvGrpSpPr>
        <p:grpSpPr>
          <a:xfrm>
            <a:off x="5321054" y="1412775"/>
            <a:ext cx="1549893" cy="1017160"/>
            <a:chOff x="1849454" y="746448"/>
            <a:chExt cx="966787" cy="63448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1E62442-D767-4C09-87EC-F54B3FDC1557}"/>
                </a:ext>
              </a:extLst>
            </p:cNvPr>
            <p:cNvSpPr/>
            <p:nvPr/>
          </p:nvSpPr>
          <p:spPr>
            <a:xfrm>
              <a:off x="2015608" y="746448"/>
              <a:ext cx="634480" cy="6344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bg1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2954F8-2E0B-4454-890A-971FED77E5BB}"/>
                </a:ext>
              </a:extLst>
            </p:cNvPr>
            <p:cNvSpPr txBox="1"/>
            <p:nvPr/>
          </p:nvSpPr>
          <p:spPr>
            <a:xfrm>
              <a:off x="1849454" y="775712"/>
              <a:ext cx="966787" cy="575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210 꼬물이 R" panose="02020603020101020101" pitchFamily="18" charset="-127"/>
                  <a:ea typeface="210 꼬물이 R" panose="02020603020101020101" pitchFamily="18" charset="-127"/>
                </a:rPr>
                <a:t>03</a:t>
              </a:r>
              <a:endParaRPr lang="ko-KR" altLang="en-US" sz="5400" dirty="0">
                <a:solidFill>
                  <a:schemeClr val="bg1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546A9D-A319-4638-AB5B-0B70CB89DD42}"/>
              </a:ext>
            </a:extLst>
          </p:cNvPr>
          <p:cNvSpPr/>
          <p:nvPr/>
        </p:nvSpPr>
        <p:spPr>
          <a:xfrm>
            <a:off x="3047035" y="2623987"/>
            <a:ext cx="6097930" cy="11016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F5E72-D881-43E3-9C82-3E29AE411932}"/>
              </a:ext>
            </a:extLst>
          </p:cNvPr>
          <p:cNvSpPr txBox="1"/>
          <p:nvPr/>
        </p:nvSpPr>
        <p:spPr>
          <a:xfrm>
            <a:off x="3945414" y="2713131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경쟁력</a:t>
            </a:r>
          </a:p>
        </p:txBody>
      </p:sp>
      <p:pic>
        <p:nvPicPr>
          <p:cNvPr id="11" name="Picture 6" descr="루빅 - 무료 모양개 아이콘">
            <a:extLst>
              <a:ext uri="{FF2B5EF4-FFF2-40B4-BE49-F238E27FC236}">
                <a16:creationId xmlns:a16="http://schemas.microsoft.com/office/drawing/2014/main" id="{D4282D40-09E5-4AB1-A68A-7B898AD2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249" y="5672666"/>
            <a:ext cx="792935" cy="7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57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7A137-467A-411A-B430-376395DED9A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2DB6F1-862F-4A5F-994C-307D7088B57E}"/>
              </a:ext>
            </a:extLst>
          </p:cNvPr>
          <p:cNvGrpSpPr/>
          <p:nvPr/>
        </p:nvGrpSpPr>
        <p:grpSpPr>
          <a:xfrm>
            <a:off x="4732486" y="742166"/>
            <a:ext cx="2727029" cy="584775"/>
            <a:chOff x="5224608" y="1084994"/>
            <a:chExt cx="2727029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5224608" y="1084994"/>
              <a:ext cx="2727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주요 타겟 고객</a:t>
              </a:r>
              <a:endPara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4608" y="1669769"/>
              <a:ext cx="27270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6DBB9-4709-479A-9478-B3968CB2F1D4}"/>
              </a:ext>
            </a:extLst>
          </p:cNvPr>
          <p:cNvGrpSpPr/>
          <p:nvPr/>
        </p:nvGrpSpPr>
        <p:grpSpPr>
          <a:xfrm>
            <a:off x="2538086" y="2319671"/>
            <a:ext cx="6039177" cy="923893"/>
            <a:chOff x="2538086" y="2370670"/>
            <a:chExt cx="6039177" cy="9238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7C1AC2-5E0E-4291-9950-856A983C22E5}"/>
                </a:ext>
              </a:extLst>
            </p:cNvPr>
            <p:cNvSpPr txBox="1"/>
            <p:nvPr/>
          </p:nvSpPr>
          <p:spPr>
            <a:xfrm>
              <a:off x="2538086" y="2647950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타겟 </a:t>
              </a:r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1</a:t>
              </a:r>
              <a:endPara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B8D6C23-1D5B-4EE3-9561-73FEA3DA4DAB}"/>
                </a:ext>
              </a:extLst>
            </p:cNvPr>
            <p:cNvSpPr/>
            <p:nvPr/>
          </p:nvSpPr>
          <p:spPr>
            <a:xfrm>
              <a:off x="3614738" y="2370670"/>
              <a:ext cx="4962525" cy="9238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chemeClr val="accent4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로그라이크</a:t>
              </a:r>
              <a:r>
                <a:rPr lang="ko-KR" altLang="en-US" sz="24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 유저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6BB219-4B56-42B2-B9E0-517C0CA0BBAD}"/>
              </a:ext>
            </a:extLst>
          </p:cNvPr>
          <p:cNvGrpSpPr/>
          <p:nvPr/>
        </p:nvGrpSpPr>
        <p:grpSpPr>
          <a:xfrm>
            <a:off x="2488394" y="4192538"/>
            <a:ext cx="6088869" cy="923893"/>
            <a:chOff x="2488394" y="4756206"/>
            <a:chExt cx="6088869" cy="92389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ACDB58-63B7-4DC2-B4CF-2C6BFBC6E7AE}"/>
                </a:ext>
              </a:extLst>
            </p:cNvPr>
            <p:cNvSpPr/>
            <p:nvPr/>
          </p:nvSpPr>
          <p:spPr>
            <a:xfrm>
              <a:off x="3614738" y="4756206"/>
              <a:ext cx="4962525" cy="9238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게임에 </a:t>
              </a:r>
              <a:r>
                <a:rPr lang="ko-KR" altLang="en-US" sz="2400" dirty="0">
                  <a:solidFill>
                    <a:srgbClr val="FFC000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색</a:t>
              </a:r>
              <a:r>
                <a:rPr lang="ko-KR" altLang="en-US" sz="2400" dirty="0">
                  <a:solidFill>
                    <a:schemeClr val="accent4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안경</a:t>
              </a:r>
              <a:r>
                <a:rPr lang="ko-KR" altLang="en-US" sz="24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을 낀 사람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D93BA0-E71F-43B9-8A52-88F26C5DAB1C}"/>
                </a:ext>
              </a:extLst>
            </p:cNvPr>
            <p:cNvSpPr txBox="1"/>
            <p:nvPr/>
          </p:nvSpPr>
          <p:spPr>
            <a:xfrm>
              <a:off x="2488394" y="5033486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타겟 </a:t>
              </a:r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2</a:t>
              </a:r>
              <a:endPara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pic>
        <p:nvPicPr>
          <p:cNvPr id="1026" name="Picture 2" descr="3d 안경 - 무료 영화개 아이콘">
            <a:extLst>
              <a:ext uri="{FF2B5EF4-FFF2-40B4-BE49-F238E27FC236}">
                <a16:creationId xmlns:a16="http://schemas.microsoft.com/office/drawing/2014/main" id="{CA60CFEB-9B53-48B0-88E0-48A34BE76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9" b="25530"/>
          <a:stretch/>
        </p:blipFill>
        <p:spPr bwMode="auto">
          <a:xfrm>
            <a:off x="5326145" y="3899155"/>
            <a:ext cx="1212564" cy="58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해골 - 무료 할로윈개 아이콘">
            <a:extLst>
              <a:ext uri="{FF2B5EF4-FFF2-40B4-BE49-F238E27FC236}">
                <a16:creationId xmlns:a16="http://schemas.microsoft.com/office/drawing/2014/main" id="{B13BA8EF-7FD0-4153-9F1E-FF1324312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185" y="1940860"/>
            <a:ext cx="532202" cy="5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검 - 무료 무기개 아이콘">
            <a:extLst>
              <a:ext uri="{FF2B5EF4-FFF2-40B4-BE49-F238E27FC236}">
                <a16:creationId xmlns:a16="http://schemas.microsoft.com/office/drawing/2014/main" id="{5FF39491-4E20-497D-9010-199BD571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657">
            <a:off x="6352073" y="2157598"/>
            <a:ext cx="324145" cy="3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C394E-533B-45BD-A255-F2B37BF8B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14" y="1905504"/>
            <a:ext cx="623413" cy="623413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42DCEC8F-B07B-4315-B0CF-2C5FBF479146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5AB18CD-52EB-4990-A68F-2BFC8F9345FA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824B41F-B429-4E76-8020-E47180F8CC3A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203D592-CCFD-433E-80DE-7F5668FE6D99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27E1012-D85F-4D82-9206-E80C7F73881F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E323F1E-8BF2-4935-BA3F-1D6518942D3C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1806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F587A2-75FA-4D81-BD35-B1AB48FBD183}"/>
              </a:ext>
            </a:extLst>
          </p:cNvPr>
          <p:cNvSpPr/>
          <p:nvPr/>
        </p:nvSpPr>
        <p:spPr>
          <a:xfrm>
            <a:off x="3686302" y="2194022"/>
            <a:ext cx="4962525" cy="26796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accent4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모든 사람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28506-E235-4628-9F09-352D1529B083}"/>
              </a:ext>
            </a:extLst>
          </p:cNvPr>
          <p:cNvSpPr txBox="1"/>
          <p:nvPr/>
        </p:nvSpPr>
        <p:spPr>
          <a:xfrm>
            <a:off x="-6077171" y="3349172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“</a:t>
            </a:r>
            <a:r>
              <a:rPr lang="ko-KR" altLang="en-US" sz="28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모든 사람</a:t>
            </a:r>
            <a:r>
              <a:rPr lang="en-US" altLang="ko-KR" sz="28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?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”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7A137-467A-411A-B430-376395DED9A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2DB6F1-862F-4A5F-994C-307D7088B57E}"/>
              </a:ext>
            </a:extLst>
          </p:cNvPr>
          <p:cNvGrpSpPr/>
          <p:nvPr/>
        </p:nvGrpSpPr>
        <p:grpSpPr>
          <a:xfrm>
            <a:off x="4732486" y="742166"/>
            <a:ext cx="2727029" cy="584775"/>
            <a:chOff x="5224608" y="1084994"/>
            <a:chExt cx="2727029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5224608" y="1084994"/>
              <a:ext cx="2727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주요 타겟 고객</a:t>
              </a:r>
              <a:endPara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4608" y="1669769"/>
              <a:ext cx="27270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AFEAD07-A2F2-447F-90E1-771A4F75C8B1}"/>
              </a:ext>
            </a:extLst>
          </p:cNvPr>
          <p:cNvSpPr txBox="1"/>
          <p:nvPr/>
        </p:nvSpPr>
        <p:spPr>
          <a:xfrm>
            <a:off x="2559958" y="334917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타겟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</a:t>
            </a:r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ECE53E-9987-4209-8A5D-C60D1C4201CC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4A01E9-9F6A-4F2B-A84B-DBDE5FEC7B07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16880F6-AB6F-45E1-9AFC-2E62E4D8C343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76B431D-2110-4A9F-80F5-27B0DDC7C1CB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872AA4E-BA38-41B6-AE34-86A4C528B86E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1D8D344-1451-4451-845D-49D174C38744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루빅 - 무료 모양개 아이콘">
            <a:extLst>
              <a:ext uri="{FF2B5EF4-FFF2-40B4-BE49-F238E27FC236}">
                <a16:creationId xmlns:a16="http://schemas.microsoft.com/office/drawing/2014/main" id="{D4282D40-09E5-4AB1-A68A-7B898AD2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249" y="5672666"/>
            <a:ext cx="792935" cy="7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546A9D-A319-4638-AB5B-0B70CB89DD42}"/>
              </a:ext>
            </a:extLst>
          </p:cNvPr>
          <p:cNvSpPr/>
          <p:nvPr/>
        </p:nvSpPr>
        <p:spPr>
          <a:xfrm>
            <a:off x="4014634" y="1330247"/>
            <a:ext cx="5587423" cy="10093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	</a:t>
            </a:r>
            <a:r>
              <a:rPr lang="ko-KR" altLang="en-US" sz="36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게임 제안 배경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AC86A1D-D4D4-4F7D-8EA2-EFAB81F5E1D4}"/>
              </a:ext>
            </a:extLst>
          </p:cNvPr>
          <p:cNvSpPr/>
          <p:nvPr/>
        </p:nvSpPr>
        <p:spPr>
          <a:xfrm>
            <a:off x="4014634" y="2924304"/>
            <a:ext cx="5587423" cy="10093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	</a:t>
            </a:r>
            <a:r>
              <a:rPr lang="ko-KR" altLang="en-US" sz="36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게임 서비스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CC978CB-B268-499E-8302-BFF843CD2DB0}"/>
              </a:ext>
            </a:extLst>
          </p:cNvPr>
          <p:cNvSpPr/>
          <p:nvPr/>
        </p:nvSpPr>
        <p:spPr>
          <a:xfrm>
            <a:off x="4014634" y="4516556"/>
            <a:ext cx="5587423" cy="10093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	</a:t>
            </a:r>
            <a:r>
              <a:rPr lang="ko-KR" altLang="en-US" sz="36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경쟁력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19FA337-E73A-4FDE-89BE-5FF264048AFF}"/>
              </a:ext>
            </a:extLst>
          </p:cNvPr>
          <p:cNvSpPr/>
          <p:nvPr/>
        </p:nvSpPr>
        <p:spPr>
          <a:xfrm>
            <a:off x="3506055" y="2922499"/>
            <a:ext cx="1017159" cy="100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210 꼬물이 R" panose="02020603020101020101" pitchFamily="18" charset="-127"/>
              <a:ea typeface="210 꼬물이 R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3A11C0-5510-4F8D-8CAB-AC46A9839BA7}"/>
              </a:ext>
            </a:extLst>
          </p:cNvPr>
          <p:cNvSpPr txBox="1"/>
          <p:nvPr/>
        </p:nvSpPr>
        <p:spPr>
          <a:xfrm>
            <a:off x="3239687" y="3011000"/>
            <a:ext cx="15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84F00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rPr>
              <a:t>02</a:t>
            </a:r>
            <a:endParaRPr lang="ko-KR" altLang="en-US" sz="4800" dirty="0">
              <a:solidFill>
                <a:srgbClr val="684F00"/>
              </a:solidFill>
              <a:latin typeface="210 꼬물이 R" panose="02020603020101020101" pitchFamily="18" charset="-127"/>
              <a:ea typeface="210 꼬물이 R" panose="0202060302010102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6F6CE54-B9F9-459E-89B7-961CCD2E8C3B}"/>
              </a:ext>
            </a:extLst>
          </p:cNvPr>
          <p:cNvSpPr/>
          <p:nvPr/>
        </p:nvSpPr>
        <p:spPr>
          <a:xfrm>
            <a:off x="3506055" y="4516556"/>
            <a:ext cx="1017159" cy="100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210 꼬물이 R" panose="02020603020101020101" pitchFamily="18" charset="-127"/>
              <a:ea typeface="210 꼬물이 R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FB1E28-D471-4B1B-BACF-896FF88B6446}"/>
              </a:ext>
            </a:extLst>
          </p:cNvPr>
          <p:cNvSpPr txBox="1"/>
          <p:nvPr/>
        </p:nvSpPr>
        <p:spPr>
          <a:xfrm>
            <a:off x="3239687" y="4608255"/>
            <a:ext cx="15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84F00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rPr>
              <a:t>03</a:t>
            </a:r>
            <a:endParaRPr lang="ko-KR" altLang="en-US" sz="4800" dirty="0">
              <a:solidFill>
                <a:srgbClr val="684F00"/>
              </a:solidFill>
              <a:latin typeface="210 꼬물이 R" panose="02020603020101020101" pitchFamily="18" charset="-127"/>
              <a:ea typeface="210 꼬물이 R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D36B6B-D5B1-4278-95E6-59B3A3547179}"/>
              </a:ext>
            </a:extLst>
          </p:cNvPr>
          <p:cNvSpPr/>
          <p:nvPr/>
        </p:nvSpPr>
        <p:spPr>
          <a:xfrm>
            <a:off x="3506055" y="1330247"/>
            <a:ext cx="1017159" cy="100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210 꼬물이 R" panose="02020603020101020101" pitchFamily="18" charset="-127"/>
              <a:ea typeface="210 꼬물이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90A595-3316-4986-89DC-D96474E6169D}"/>
              </a:ext>
            </a:extLst>
          </p:cNvPr>
          <p:cNvSpPr txBox="1"/>
          <p:nvPr/>
        </p:nvSpPr>
        <p:spPr>
          <a:xfrm>
            <a:off x="3239687" y="1418748"/>
            <a:ext cx="15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84F00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rPr>
              <a:t>01</a:t>
            </a:r>
            <a:endParaRPr lang="ko-KR" altLang="en-US" sz="4800" dirty="0">
              <a:solidFill>
                <a:srgbClr val="684F00"/>
              </a:solidFill>
              <a:latin typeface="210 꼬물이 R" panose="02020603020101020101" pitchFamily="18" charset="-127"/>
              <a:ea typeface="210 꼬물이 R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A859803-45C6-46FF-AFC4-F6BDFACC494D}"/>
              </a:ext>
            </a:extLst>
          </p:cNvPr>
          <p:cNvSpPr/>
          <p:nvPr/>
        </p:nvSpPr>
        <p:spPr>
          <a:xfrm>
            <a:off x="965098" y="1472838"/>
            <a:ext cx="792935" cy="34039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5400" dirty="0">
                <a:solidFill>
                  <a:schemeClr val="bg1">
                    <a:lumMod val="95000"/>
                  </a:schemeClr>
                </a:solidFill>
                <a:latin typeface="210 꼬물이 L" panose="02020603020101020101" pitchFamily="18" charset="-127"/>
                <a:ea typeface="210 꼬물이 L" panose="02020603020101020101" pitchFamily="18" charset="-127"/>
              </a:rPr>
              <a:t>목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210 꼬물이 L" panose="02020603020101020101" pitchFamily="18" charset="-127"/>
              <a:ea typeface="210 꼬물이 L" panose="02020603020101020101" pitchFamily="18" charset="-127"/>
            </a:endParaRPr>
          </a:p>
          <a:p>
            <a:pPr algn="ctr"/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210 꼬물이 L" panose="02020603020101020101" pitchFamily="18" charset="-127"/>
              <a:ea typeface="210 꼬물이 L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>
                    <a:lumMod val="95000"/>
                  </a:schemeClr>
                </a:solidFill>
                <a:latin typeface="210 꼬물이 L" panose="02020603020101020101" pitchFamily="18" charset="-127"/>
                <a:ea typeface="210 꼬물이 L" panose="02020603020101020101" pitchFamily="18" charset="-127"/>
              </a:rPr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41583514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E28506-E235-4628-9F09-352D1529B083}"/>
              </a:ext>
            </a:extLst>
          </p:cNvPr>
          <p:cNvSpPr txBox="1"/>
          <p:nvPr/>
        </p:nvSpPr>
        <p:spPr>
          <a:xfrm>
            <a:off x="3898925" y="2413337"/>
            <a:ext cx="4394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“</a:t>
            </a:r>
            <a:r>
              <a:rPr lang="ko-KR" altLang="en-US" sz="60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모든 사람</a:t>
            </a:r>
            <a:r>
              <a:rPr lang="en-US" altLang="ko-KR" sz="60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?</a:t>
            </a:r>
            <a:r>
              <a:rPr lang="en-US" altLang="ko-KR" sz="6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”</a:t>
            </a:r>
            <a:endParaRPr lang="ko-KR" altLang="en-US" sz="6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7A137-467A-411A-B430-376395DED9A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2DB6F1-862F-4A5F-994C-307D7088B57E}"/>
              </a:ext>
            </a:extLst>
          </p:cNvPr>
          <p:cNvGrpSpPr/>
          <p:nvPr/>
        </p:nvGrpSpPr>
        <p:grpSpPr>
          <a:xfrm>
            <a:off x="4732486" y="742166"/>
            <a:ext cx="2727029" cy="584775"/>
            <a:chOff x="5224608" y="1084994"/>
            <a:chExt cx="2727029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5224608" y="1084994"/>
              <a:ext cx="2727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주요 타겟 고객</a:t>
              </a:r>
              <a:endPara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4608" y="1669769"/>
              <a:ext cx="27270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B84E63-C53C-427F-9D2C-1C6EC34E3406}"/>
              </a:ext>
            </a:extLst>
          </p:cNvPr>
          <p:cNvSpPr/>
          <p:nvPr/>
        </p:nvSpPr>
        <p:spPr>
          <a:xfrm>
            <a:off x="15268702" y="2194022"/>
            <a:ext cx="4962525" cy="26796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모든 사람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60F7CF-150C-4F30-8966-1EAEB5E5E31E}"/>
              </a:ext>
            </a:extLst>
          </p:cNvPr>
          <p:cNvSpPr txBox="1"/>
          <p:nvPr/>
        </p:nvSpPr>
        <p:spPr>
          <a:xfrm>
            <a:off x="14142358" y="334917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타겟 </a:t>
            </a:r>
            <a:r>
              <a:rPr lang="en-US" altLang="ko-KR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</a:t>
            </a:r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7B8D049-FC39-4E67-8B44-C74C09E141A3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4B23C5-3F6C-4766-BC23-745A05D0D5C0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527B88A-8FE9-4C44-93B1-2BFE89431341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7F9BA36-009F-482B-B8B4-B994C58B3A63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B76150B-F46D-49CE-97ED-577D29741F33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B916D76-9FFF-448C-86A9-A580CA94E4A6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0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7A137-467A-411A-B430-376395DED9A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2DB6F1-862F-4A5F-994C-307D7088B57E}"/>
              </a:ext>
            </a:extLst>
          </p:cNvPr>
          <p:cNvGrpSpPr/>
          <p:nvPr/>
        </p:nvGrpSpPr>
        <p:grpSpPr>
          <a:xfrm>
            <a:off x="4732486" y="742166"/>
            <a:ext cx="2727029" cy="584775"/>
            <a:chOff x="5224608" y="1084994"/>
            <a:chExt cx="2727029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5224608" y="1084994"/>
              <a:ext cx="2727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주요 타겟 고객</a:t>
              </a:r>
              <a:endPara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4608" y="1669769"/>
              <a:ext cx="27270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5A80279-25F6-4721-837B-6B6D5CBDFBB5}"/>
              </a:ext>
            </a:extLst>
          </p:cNvPr>
          <p:cNvSpPr txBox="1"/>
          <p:nvPr/>
        </p:nvSpPr>
        <p:spPr>
          <a:xfrm>
            <a:off x="5370481" y="-108872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D5D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“</a:t>
            </a:r>
            <a:r>
              <a:rPr lang="ko-KR" altLang="en-US" dirty="0">
                <a:solidFill>
                  <a:srgbClr val="FFD5D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모든 사람</a:t>
            </a:r>
            <a:r>
              <a:rPr lang="en-US" altLang="ko-KR" dirty="0">
                <a:solidFill>
                  <a:srgbClr val="FFD5D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?”</a:t>
            </a:r>
            <a:endParaRPr lang="ko-KR" altLang="en-US" dirty="0">
              <a:solidFill>
                <a:srgbClr val="FFD5D5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4100" name="Picture 4" descr="대기 오염 - 무료 생태와 환경개 아이콘">
            <a:extLst>
              <a:ext uri="{FF2B5EF4-FFF2-40B4-BE49-F238E27FC236}">
                <a16:creationId xmlns:a16="http://schemas.microsoft.com/office/drawing/2014/main" id="{F9C0EE14-D557-4B0E-AA4F-ECDBFD71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28" y="1978332"/>
            <a:ext cx="3008171" cy="30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F9062-3919-44BF-A528-54E2B48D1CD6}"/>
              </a:ext>
            </a:extLst>
          </p:cNvPr>
          <p:cNvSpPr txBox="1"/>
          <p:nvPr/>
        </p:nvSpPr>
        <p:spPr>
          <a:xfrm>
            <a:off x="4675739" y="3190029"/>
            <a:ext cx="4886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매우 심각한 </a:t>
            </a:r>
            <a:r>
              <a:rPr lang="ko-KR" altLang="en-US" sz="3200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환경파괴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문제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</a:t>
            </a:r>
            <a:endParaRPr lang="ko-KR" altLang="en-US" sz="32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26" name="Picture 2" descr="국가 아이콘 에 sistemas">
            <a:extLst>
              <a:ext uri="{FF2B5EF4-FFF2-40B4-BE49-F238E27FC236}">
                <a16:creationId xmlns:a16="http://schemas.microsoft.com/office/drawing/2014/main" id="{39CA772E-BCD4-48F1-81DE-4CBF7C700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394" y="9369914"/>
            <a:ext cx="1923068" cy="19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회사 - 무료 사업개 아이콘">
            <a:extLst>
              <a:ext uri="{FF2B5EF4-FFF2-40B4-BE49-F238E27FC236}">
                <a16:creationId xmlns:a16="http://schemas.microsoft.com/office/drawing/2014/main" id="{726DBD49-CB80-489C-8A35-DC7D8E581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7" y="9014719"/>
            <a:ext cx="2356701" cy="235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B3A4AE-5F29-46D9-8299-1419C348B0CC}"/>
              </a:ext>
            </a:extLst>
          </p:cNvPr>
          <p:cNvSpPr txBox="1"/>
          <p:nvPr/>
        </p:nvSpPr>
        <p:spPr>
          <a:xfrm>
            <a:off x="3184166" y="11580170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“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국가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”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1311D3-0AF4-476C-929A-CEEFEA61C74C}"/>
              </a:ext>
            </a:extLst>
          </p:cNvPr>
          <p:cNvSpPr txBox="1"/>
          <p:nvPr/>
        </p:nvSpPr>
        <p:spPr>
          <a:xfrm>
            <a:off x="7506340" y="11580170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“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기업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”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727935-EECE-4B5C-BFEF-9EDA479734DC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20EEA3B-0AF2-41F5-9E1F-2DC085E66B0D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367F650-55D7-49F3-9B79-8631C34197B6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B07302-B281-44E4-9CAA-D2F26182FA2A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C6FF81-815A-42B3-91D1-89429A80306A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B60BCF-2B75-42D9-9D38-A6E9181645CE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55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076BA1A-EBC1-4517-A27B-38A4B72BE2E3}"/>
              </a:ext>
            </a:extLst>
          </p:cNvPr>
          <p:cNvSpPr txBox="1"/>
          <p:nvPr/>
        </p:nvSpPr>
        <p:spPr>
          <a:xfrm>
            <a:off x="5605397" y="357988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Ｏ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7A137-467A-411A-B430-376395DED9A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2DB6F1-862F-4A5F-994C-307D7088B57E}"/>
              </a:ext>
            </a:extLst>
          </p:cNvPr>
          <p:cNvGrpSpPr/>
          <p:nvPr/>
        </p:nvGrpSpPr>
        <p:grpSpPr>
          <a:xfrm>
            <a:off x="4732486" y="742166"/>
            <a:ext cx="2727029" cy="584775"/>
            <a:chOff x="5224608" y="1084994"/>
            <a:chExt cx="2727029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5224608" y="1084994"/>
              <a:ext cx="2727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주요 타겟 고객</a:t>
              </a:r>
              <a:endPara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4608" y="1669769"/>
              <a:ext cx="27270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국가 아이콘 에 sistemas">
            <a:extLst>
              <a:ext uri="{FF2B5EF4-FFF2-40B4-BE49-F238E27FC236}">
                <a16:creationId xmlns:a16="http://schemas.microsoft.com/office/drawing/2014/main" id="{ABDDE684-D0AA-4CFE-AC17-6CF78AF0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394" y="2420123"/>
            <a:ext cx="1923068" cy="19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회사 - 무료 사업개 아이콘">
            <a:extLst>
              <a:ext uri="{FF2B5EF4-FFF2-40B4-BE49-F238E27FC236}">
                <a16:creationId xmlns:a16="http://schemas.microsoft.com/office/drawing/2014/main" id="{3C22A51D-8D7C-4D05-B2F8-43E43DC4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7" y="2064928"/>
            <a:ext cx="2356701" cy="235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799364-CDAB-435E-8148-4CBA8615440D}"/>
              </a:ext>
            </a:extLst>
          </p:cNvPr>
          <p:cNvSpPr txBox="1"/>
          <p:nvPr/>
        </p:nvSpPr>
        <p:spPr>
          <a:xfrm>
            <a:off x="3184166" y="4476750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“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국가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”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7EAD55-9F73-4C25-A4E9-6A261CC8AA1E}"/>
              </a:ext>
            </a:extLst>
          </p:cNvPr>
          <p:cNvSpPr txBox="1"/>
          <p:nvPr/>
        </p:nvSpPr>
        <p:spPr>
          <a:xfrm>
            <a:off x="7506340" y="4476750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“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기업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”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5126" name="Picture 6" descr="그룹 사람 아이콘 로열티 무료 사진, 그림, 이미지 그리고 스톡포토그래피. Image 74232239.">
            <a:extLst>
              <a:ext uri="{FF2B5EF4-FFF2-40B4-BE49-F238E27FC236}">
                <a16:creationId xmlns:a16="http://schemas.microsoft.com/office/drawing/2014/main" id="{E0B939DF-2E6F-42FE-8F69-36A70FEFC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" y="1647686"/>
            <a:ext cx="1446903" cy="144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1DCEBA9-F0A8-4506-9DB1-D8BD85826C9A}"/>
              </a:ext>
            </a:extLst>
          </p:cNvPr>
          <p:cNvCxnSpPr>
            <a:cxnSpLocks/>
          </p:cNvCxnSpPr>
          <p:nvPr/>
        </p:nvCxnSpPr>
        <p:spPr>
          <a:xfrm>
            <a:off x="2028793" y="3038589"/>
            <a:ext cx="466912" cy="4644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249389D-3AD5-49EB-8C74-5999D6F24745}"/>
              </a:ext>
            </a:extLst>
          </p:cNvPr>
          <p:cNvCxnSpPr>
            <a:cxnSpLocks/>
          </p:cNvCxnSpPr>
          <p:nvPr/>
        </p:nvCxnSpPr>
        <p:spPr>
          <a:xfrm>
            <a:off x="2236557" y="2154878"/>
            <a:ext cx="718023" cy="302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ABA0A8-A68F-4898-9BD1-ABA88BE147FC}"/>
              </a:ext>
            </a:extLst>
          </p:cNvPr>
          <p:cNvSpPr txBox="1"/>
          <p:nvPr/>
        </p:nvSpPr>
        <p:spPr>
          <a:xfrm>
            <a:off x="481407" y="2700035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대다수의 사람들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030130-1368-4EF9-B0C4-726D719F685B}"/>
              </a:ext>
            </a:extLst>
          </p:cNvPr>
          <p:cNvGrpSpPr/>
          <p:nvPr/>
        </p:nvGrpSpPr>
        <p:grpSpPr>
          <a:xfrm>
            <a:off x="2473812" y="2003440"/>
            <a:ext cx="6821016" cy="3614550"/>
            <a:chOff x="2685492" y="2451228"/>
            <a:chExt cx="6821016" cy="361455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21C9018-431A-4D49-B66C-C171EE122E78}"/>
                </a:ext>
              </a:extLst>
            </p:cNvPr>
            <p:cNvCxnSpPr/>
            <p:nvPr/>
          </p:nvCxnSpPr>
          <p:spPr>
            <a:xfrm flipH="1">
              <a:off x="2685492" y="2555140"/>
              <a:ext cx="6821016" cy="351063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AEBCCD2-E854-4FDD-ABF6-3E1EBF4B857A}"/>
                </a:ext>
              </a:extLst>
            </p:cNvPr>
            <p:cNvCxnSpPr>
              <a:cxnSpLocks/>
            </p:cNvCxnSpPr>
            <p:nvPr/>
          </p:nvCxnSpPr>
          <p:spPr>
            <a:xfrm>
              <a:off x="2685492" y="2451228"/>
              <a:ext cx="6821016" cy="351063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20CD71D8-0475-4F31-BA47-1B7D83780CC9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3263803-8FA5-4E81-8902-35DCBD1B67B7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20E9F5-1C98-4572-B2A9-50F14FCA2D8D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174CBD5-4F87-40E1-A6B1-7B2381875EE9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546D13F-440E-4D3C-9103-64FF3BF70263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F8C4B60-E2B9-4448-B586-65441820B9EB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5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7A137-467A-411A-B430-376395DED9A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2DB6F1-862F-4A5F-994C-307D7088B57E}"/>
              </a:ext>
            </a:extLst>
          </p:cNvPr>
          <p:cNvGrpSpPr/>
          <p:nvPr/>
        </p:nvGrpSpPr>
        <p:grpSpPr>
          <a:xfrm>
            <a:off x="4732486" y="742166"/>
            <a:ext cx="2727029" cy="584775"/>
            <a:chOff x="5224608" y="1084994"/>
            <a:chExt cx="2727029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5224608" y="1084994"/>
              <a:ext cx="2727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주요 타겟 고객</a:t>
              </a:r>
              <a:endPara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4608" y="1669769"/>
              <a:ext cx="27270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CAFD6C1-5CA9-4D77-A0A5-FACC6866D719}"/>
              </a:ext>
            </a:extLst>
          </p:cNvPr>
          <p:cNvSpPr txBox="1"/>
          <p:nvPr/>
        </p:nvSpPr>
        <p:spPr>
          <a:xfrm>
            <a:off x="3724406" y="2518175"/>
            <a:ext cx="4700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>
                    <a:lumMod val="7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모든</a:t>
            </a:r>
            <a:r>
              <a:rPr lang="ko-KR" altLang="en-US" sz="7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en-US" altLang="ko-KR" sz="7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“</a:t>
            </a:r>
            <a:r>
              <a:rPr lang="ko-KR" altLang="en-US" sz="7200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사람</a:t>
            </a:r>
            <a:r>
              <a:rPr lang="en-US" altLang="ko-KR" sz="7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”</a:t>
            </a:r>
            <a:endParaRPr lang="ko-KR" altLang="en-US" sz="72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9826AF-B612-4764-9678-64E633736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39" y="3718504"/>
            <a:ext cx="1535529" cy="153552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F808D8A-CC87-4753-8392-80C930965354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21A5CE2-F1D3-4069-A6C7-C628ED067BC0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2A5F956-D860-4C86-B9C6-1EDD17F944D5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4523BDE-CF0C-4753-A5AA-63B17126EAEB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2F7AD44-7072-4173-AE78-3431CBAF78BD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80F81E0-71C0-4D0F-AA59-330F518DF835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1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D35129B-BEE7-41B3-8634-AD5DE74F9528}"/>
              </a:ext>
            </a:extLst>
          </p:cNvPr>
          <p:cNvGrpSpPr/>
          <p:nvPr/>
        </p:nvGrpSpPr>
        <p:grpSpPr>
          <a:xfrm>
            <a:off x="4537721" y="742166"/>
            <a:ext cx="3116559" cy="584775"/>
            <a:chOff x="5173312" y="742166"/>
            <a:chExt cx="3116559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968AD3-3662-40B0-A8F3-E8766751E81D}"/>
                </a:ext>
              </a:extLst>
            </p:cNvPr>
            <p:cNvSpPr txBox="1"/>
            <p:nvPr/>
          </p:nvSpPr>
          <p:spPr>
            <a:xfrm>
              <a:off x="5173312" y="742166"/>
              <a:ext cx="31165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모바일시장 전략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CEDB147-CE48-4D3F-8BF8-AECF94AAF1D4}"/>
                </a:ext>
              </a:extLst>
            </p:cNvPr>
            <p:cNvCxnSpPr>
              <a:cxnSpLocks/>
            </p:cNvCxnSpPr>
            <p:nvPr/>
          </p:nvCxnSpPr>
          <p:spPr>
            <a:xfrm>
              <a:off x="5215470" y="1326941"/>
              <a:ext cx="29718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E62CFB-BF08-4D13-B940-E69277039E54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71DB9-003E-45BE-9900-513C4AF18146}"/>
              </a:ext>
            </a:extLst>
          </p:cNvPr>
          <p:cNvSpPr txBox="1"/>
          <p:nvPr/>
        </p:nvSpPr>
        <p:spPr>
          <a:xfrm>
            <a:off x="4643851" y="1756306"/>
            <a:ext cx="2904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“</a:t>
            </a:r>
            <a:r>
              <a:rPr lang="ko-KR" altLang="en-US" sz="3200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바이럴 마케팅</a:t>
            </a:r>
            <a:r>
              <a:rPr lang="en-US" altLang="ko-KR" sz="3200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”</a:t>
            </a:r>
            <a:endParaRPr lang="ko-KR" altLang="en-US" sz="3200" dirty="0">
              <a:highlight>
                <a:srgbClr val="FFE16D"/>
              </a:highligh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B1A8FC-EB42-4968-BD4B-37C19DC1E259}"/>
              </a:ext>
            </a:extLst>
          </p:cNvPr>
          <p:cNvGrpSpPr/>
          <p:nvPr/>
        </p:nvGrpSpPr>
        <p:grpSpPr>
          <a:xfrm>
            <a:off x="3102750" y="2812421"/>
            <a:ext cx="1761060" cy="2582383"/>
            <a:chOff x="3102750" y="2812421"/>
            <a:chExt cx="1761060" cy="2582383"/>
          </a:xfrm>
        </p:grpSpPr>
        <p:pic>
          <p:nvPicPr>
            <p:cNvPr id="1026" name="Picture 2" descr="유튜브 - 무료 과학 기술개 아이콘">
              <a:extLst>
                <a:ext uri="{FF2B5EF4-FFF2-40B4-BE49-F238E27FC236}">
                  <a16:creationId xmlns:a16="http://schemas.microsoft.com/office/drawing/2014/main" id="{C60B9139-859A-46B0-88C8-7271748B2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750" y="2812421"/>
              <a:ext cx="1761060" cy="1761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BA48A4-A11E-42C0-8A09-12C1F418D97F}"/>
                </a:ext>
              </a:extLst>
            </p:cNvPr>
            <p:cNvSpPr txBox="1"/>
            <p:nvPr/>
          </p:nvSpPr>
          <p:spPr>
            <a:xfrm>
              <a:off x="3123108" y="4933139"/>
              <a:ext cx="17203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유튜브 광고</a:t>
              </a:r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6C81F23-8D61-40DD-BEA0-726CC0B0E9B5}"/>
              </a:ext>
            </a:extLst>
          </p:cNvPr>
          <p:cNvSpPr/>
          <p:nvPr/>
        </p:nvSpPr>
        <p:spPr>
          <a:xfrm>
            <a:off x="5613452" y="3429000"/>
            <a:ext cx="965097" cy="58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4E3C1B-5B37-459C-A9FD-07C7BB66728C}"/>
              </a:ext>
            </a:extLst>
          </p:cNvPr>
          <p:cNvGrpSpPr/>
          <p:nvPr/>
        </p:nvGrpSpPr>
        <p:grpSpPr>
          <a:xfrm>
            <a:off x="7178982" y="2812421"/>
            <a:ext cx="1720343" cy="2582383"/>
            <a:chOff x="7178982" y="2812421"/>
            <a:chExt cx="1720343" cy="2582383"/>
          </a:xfrm>
        </p:grpSpPr>
        <p:pic>
          <p:nvPicPr>
            <p:cNvPr id="1028" name="Picture 4" descr="Bankruptcy - Free business and finance icons">
              <a:extLst>
                <a:ext uri="{FF2B5EF4-FFF2-40B4-BE49-F238E27FC236}">
                  <a16:creationId xmlns:a16="http://schemas.microsoft.com/office/drawing/2014/main" id="{62D80160-F4DB-4064-9343-36F6AA4C8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8191" y="2812421"/>
              <a:ext cx="1571134" cy="1571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AC9493-25D2-47E6-8E08-771A46F9FF45}"/>
                </a:ext>
              </a:extLst>
            </p:cNvPr>
            <p:cNvSpPr txBox="1"/>
            <p:nvPr/>
          </p:nvSpPr>
          <p:spPr>
            <a:xfrm>
              <a:off x="7178982" y="4933139"/>
              <a:ext cx="17203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재정적 한계</a:t>
              </a:r>
              <a:endParaRPr lang="ko-KR" altLang="en-US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FC0CC61D-8FD9-48B1-8650-24BFACDA0D24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6299602-76A1-4CB4-B642-E2F113280FF4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53CA8BC-E144-41E4-9F86-20D1D20CF756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A6627B1-E477-4258-BD2C-982994A5155E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5E3A969-E07E-4A7F-BA0E-FDCF34E57CF9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7EC3C2A-97D2-40EF-ABC7-FAD37509F469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E62CFB-BF08-4D13-B940-E69277039E54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A48A4-A11E-42C0-8A09-12C1F418D97F}"/>
              </a:ext>
            </a:extLst>
          </p:cNvPr>
          <p:cNvSpPr txBox="1"/>
          <p:nvPr/>
        </p:nvSpPr>
        <p:spPr>
          <a:xfrm>
            <a:off x="1672619" y="4730840"/>
            <a:ext cx="354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스트리머에게</a:t>
            </a:r>
            <a:r>
              <a:rPr lang="ko-KR" altLang="en-US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플레이 제안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6C81F23-8D61-40DD-BEA0-726CC0B0E9B5}"/>
              </a:ext>
            </a:extLst>
          </p:cNvPr>
          <p:cNvSpPr/>
          <p:nvPr/>
        </p:nvSpPr>
        <p:spPr>
          <a:xfrm>
            <a:off x="5130903" y="3226702"/>
            <a:ext cx="965097" cy="58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C9493-25D2-47E6-8E08-771A46F9FF45}"/>
              </a:ext>
            </a:extLst>
          </p:cNvPr>
          <p:cNvSpPr txBox="1"/>
          <p:nvPr/>
        </p:nvSpPr>
        <p:spPr>
          <a:xfrm>
            <a:off x="7041968" y="4730840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매체 내 자연스러운 유행</a:t>
            </a:r>
            <a:endParaRPr lang="ko-KR" altLang="en-US" sz="2400" dirty="0">
              <a:solidFill>
                <a:srgbClr val="FF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2050" name="Picture 2" descr="사광 - 무료 음악개 아이콘">
            <a:extLst>
              <a:ext uri="{FF2B5EF4-FFF2-40B4-BE49-F238E27FC236}">
                <a16:creationId xmlns:a16="http://schemas.microsoft.com/office/drawing/2014/main" id="{92442615-770C-4928-9EF5-0F147F0D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02" y="200750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1BEE67-FDF3-473F-B752-F33E1544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01" y="1852745"/>
            <a:ext cx="4768164" cy="2682092"/>
          </a:xfrm>
          <a:prstGeom prst="rect">
            <a:avLst/>
          </a:prstGeom>
        </p:spPr>
      </p:pic>
      <p:pic>
        <p:nvPicPr>
          <p:cNvPr id="1026" name="Picture 2" descr="Free Icons Download For Commercial Use Free Icons SVG, PNG |  lacienciadelcafe.com.ar">
            <a:extLst>
              <a:ext uri="{FF2B5EF4-FFF2-40B4-BE49-F238E27FC236}">
                <a16:creationId xmlns:a16="http://schemas.microsoft.com/office/drawing/2014/main" id="{CECDB093-CBE5-4EA6-BF5B-669684CE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29" y="2755960"/>
            <a:ext cx="1111691" cy="94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0B58D1-F599-4238-9F32-1CCCD59893AE}"/>
              </a:ext>
            </a:extLst>
          </p:cNvPr>
          <p:cNvSpPr txBox="1"/>
          <p:nvPr/>
        </p:nvSpPr>
        <p:spPr>
          <a:xfrm>
            <a:off x="2192207" y="5192505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무료게임 항목으로 출시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2717CB2-F0F2-4778-AE4A-79EA7554F8AD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591659E-55EB-465B-8584-B49681EA1917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86636C0-BE93-4645-9C08-A31971C8B476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7E1751-0E91-4E86-9120-6B6043F02549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B3A617E-5DB4-4080-92D1-7A30DDCC504A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6D2A842-6ABF-4A7A-87E3-1C02E822F988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725F96-1B8A-4705-AC64-70C9BFEB1AEA}"/>
              </a:ext>
            </a:extLst>
          </p:cNvPr>
          <p:cNvGrpSpPr/>
          <p:nvPr/>
        </p:nvGrpSpPr>
        <p:grpSpPr>
          <a:xfrm>
            <a:off x="4537721" y="742166"/>
            <a:ext cx="3116559" cy="584775"/>
            <a:chOff x="5173312" y="742166"/>
            <a:chExt cx="3116559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B7BE2B-7943-4799-875B-14D27EF27FDE}"/>
                </a:ext>
              </a:extLst>
            </p:cNvPr>
            <p:cNvSpPr txBox="1"/>
            <p:nvPr/>
          </p:nvSpPr>
          <p:spPr>
            <a:xfrm>
              <a:off x="5173312" y="742166"/>
              <a:ext cx="31165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모바일시장 전략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94F1417-F55C-490B-A9F5-554291D02214}"/>
                </a:ext>
              </a:extLst>
            </p:cNvPr>
            <p:cNvCxnSpPr>
              <a:cxnSpLocks/>
            </p:cNvCxnSpPr>
            <p:nvPr/>
          </p:nvCxnSpPr>
          <p:spPr>
            <a:xfrm>
              <a:off x="5215470" y="1326941"/>
              <a:ext cx="29718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045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E62CFB-BF08-4D13-B940-E69277039E54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A48A4-A11E-42C0-8A09-12C1F418D97F}"/>
              </a:ext>
            </a:extLst>
          </p:cNvPr>
          <p:cNvSpPr txBox="1"/>
          <p:nvPr/>
        </p:nvSpPr>
        <p:spPr>
          <a:xfrm>
            <a:off x="2558424" y="4903661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다양한 </a:t>
            </a:r>
            <a:r>
              <a:rPr lang="en-US" altLang="ko-KR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SNS</a:t>
            </a:r>
            <a:endParaRPr lang="ko-KR" altLang="en-US" sz="2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6C81F23-8D61-40DD-BEA0-726CC0B0E9B5}"/>
              </a:ext>
            </a:extLst>
          </p:cNvPr>
          <p:cNvSpPr/>
          <p:nvPr/>
        </p:nvSpPr>
        <p:spPr>
          <a:xfrm>
            <a:off x="5613452" y="3429000"/>
            <a:ext cx="965097" cy="58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C9493-25D2-47E6-8E08-771A46F9FF45}"/>
              </a:ext>
            </a:extLst>
          </p:cNvPr>
          <p:cNvSpPr txBox="1"/>
          <p:nvPr/>
        </p:nvSpPr>
        <p:spPr>
          <a:xfrm>
            <a:off x="7267373" y="4903660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다양한 경품 이벤트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0CC61D-8FD9-48B1-8650-24BFACDA0D24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6299602-76A1-4CB4-B642-E2F113280FF4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53CA8BC-E144-41E4-9F86-20D1D20CF756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A6627B1-E477-4258-BD2C-982994A5155E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5E3A969-E07E-4A7F-BA0E-FDCF34E57CF9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7EC3C2A-97D2-40EF-ABC7-FAD37509F469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2D186-D4EE-4FF0-BCCE-96C18A60D827}"/>
              </a:ext>
            </a:extLst>
          </p:cNvPr>
          <p:cNvSpPr txBox="1"/>
          <p:nvPr/>
        </p:nvSpPr>
        <p:spPr>
          <a:xfrm>
            <a:off x="4711499" y="1756306"/>
            <a:ext cx="276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“SNS </a:t>
            </a:r>
            <a:r>
              <a:rPr lang="ko-KR" altLang="en-US" sz="3200" dirty="0" err="1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챌린지</a:t>
            </a:r>
            <a:r>
              <a:rPr lang="en-US" altLang="ko-KR" sz="3200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”</a:t>
            </a:r>
            <a:endParaRPr lang="ko-KR" altLang="en-US" sz="3200" dirty="0">
              <a:highlight>
                <a:srgbClr val="FFE16D"/>
              </a:highligh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1032" name="Picture 8" descr="Facebook Twitter Instagram Icons Png - Social Media Icons Facebook Twitter  Instagram Youtube - 700x700 PNG Download - PNGkit">
            <a:extLst>
              <a:ext uri="{FF2B5EF4-FFF2-40B4-BE49-F238E27FC236}">
                <a16:creationId xmlns:a16="http://schemas.microsoft.com/office/drawing/2014/main" id="{305FCB5B-5609-4FC2-8028-2F19B3B09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52" y="2629020"/>
            <a:ext cx="2246265" cy="201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상품권 - 무료 생일과 파티개 아이콘">
            <a:extLst>
              <a:ext uri="{FF2B5EF4-FFF2-40B4-BE49-F238E27FC236}">
                <a16:creationId xmlns:a16="http://schemas.microsoft.com/office/drawing/2014/main" id="{81EC5345-9680-41D6-92D7-9AE7E5EC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436" y="23077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D8EEB08-02BD-4C7C-867A-41678BCDB7A6}"/>
              </a:ext>
            </a:extLst>
          </p:cNvPr>
          <p:cNvGrpSpPr/>
          <p:nvPr/>
        </p:nvGrpSpPr>
        <p:grpSpPr>
          <a:xfrm>
            <a:off x="4537721" y="742166"/>
            <a:ext cx="3116559" cy="584775"/>
            <a:chOff x="5173312" y="742166"/>
            <a:chExt cx="3116559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1EE5F3-7FA5-44D3-810A-955D1C667559}"/>
                </a:ext>
              </a:extLst>
            </p:cNvPr>
            <p:cNvSpPr txBox="1"/>
            <p:nvPr/>
          </p:nvSpPr>
          <p:spPr>
            <a:xfrm>
              <a:off x="5173312" y="742166"/>
              <a:ext cx="31165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모바일시장 전략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CE823BD-E43B-41A0-8CFB-D71E029E4513}"/>
                </a:ext>
              </a:extLst>
            </p:cNvPr>
            <p:cNvCxnSpPr>
              <a:cxnSpLocks/>
            </p:cNvCxnSpPr>
            <p:nvPr/>
          </p:nvCxnSpPr>
          <p:spPr>
            <a:xfrm>
              <a:off x="5215470" y="1326941"/>
              <a:ext cx="29718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759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3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E62CFB-BF08-4D13-B940-E69277039E54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6C81F23-8D61-40DD-BEA0-726CC0B0E9B5}"/>
              </a:ext>
            </a:extLst>
          </p:cNvPr>
          <p:cNvSpPr/>
          <p:nvPr/>
        </p:nvSpPr>
        <p:spPr>
          <a:xfrm>
            <a:off x="5130903" y="3224429"/>
            <a:ext cx="965097" cy="58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플레이 스토어 - 무료 심벌 마크개 아이콘">
            <a:extLst>
              <a:ext uri="{FF2B5EF4-FFF2-40B4-BE49-F238E27FC236}">
                <a16:creationId xmlns:a16="http://schemas.microsoft.com/office/drawing/2014/main" id="{E96FA30A-AA6D-458E-8D9F-5136AEC83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59" y="2128956"/>
            <a:ext cx="2190946" cy="219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이쁘거나사랑스럽거나 :: 바이럴 마케팅하다가 사업 접을 뻔한 썰">
            <a:extLst>
              <a:ext uri="{FF2B5EF4-FFF2-40B4-BE49-F238E27FC236}">
                <a16:creationId xmlns:a16="http://schemas.microsoft.com/office/drawing/2014/main" id="{D81D78D0-AEA7-4DC7-A29D-F7730EAB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15" y="1440061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BA48A4-A11E-42C0-8A09-12C1F418D97F}"/>
              </a:ext>
            </a:extLst>
          </p:cNvPr>
          <p:cNvSpPr txBox="1"/>
          <p:nvPr/>
        </p:nvSpPr>
        <p:spPr>
          <a:xfrm>
            <a:off x="2428145" y="4547129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바이럴 마케팅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C9493-25D2-47E6-8E08-771A46F9FF45}"/>
              </a:ext>
            </a:extLst>
          </p:cNvPr>
          <p:cNvSpPr txBox="1"/>
          <p:nvPr/>
        </p:nvSpPr>
        <p:spPr>
          <a:xfrm>
            <a:off x="7191198" y="4547130"/>
            <a:ext cx="2380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잠재 고객층 확보</a:t>
            </a:r>
            <a:endParaRPr lang="ko-KR" altLang="en-US" sz="2400" dirty="0">
              <a:solidFill>
                <a:srgbClr val="FF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E1EF2D-DBC3-414F-B5A5-9CF52985498E}"/>
              </a:ext>
            </a:extLst>
          </p:cNvPr>
          <p:cNvSpPr/>
          <p:nvPr/>
        </p:nvSpPr>
        <p:spPr>
          <a:xfrm>
            <a:off x="2257424" y="5008794"/>
            <a:ext cx="23535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-&gt; </a:t>
            </a:r>
            <a:r>
              <a:rPr lang="ko-KR" altLang="en-US" sz="16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유저 유입 및 홍보효과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151D6-A2F1-4F31-8C0B-39F3E5AAFCEA}"/>
              </a:ext>
            </a:extLst>
          </p:cNvPr>
          <p:cNvSpPr txBox="1"/>
          <p:nvPr/>
        </p:nvSpPr>
        <p:spPr>
          <a:xfrm>
            <a:off x="7016811" y="5008794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(100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명 중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명이라도 확보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!)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E9E21C1-6A3F-4809-8ED1-FB14B01423B6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3335CAB-C35D-46A7-87DA-7C89383F84AC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436DAC8-644C-4907-901C-D8CE60B54EE5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19BB173-E7A9-4A40-B27E-23E25D07C1D4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10AE0BA-518F-4BA7-B8C3-321278EB3656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21BDEC-65E2-43E4-B48D-D84A1A34C44E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2EB97F-68BE-42B4-974C-6C87E48532EA}"/>
              </a:ext>
            </a:extLst>
          </p:cNvPr>
          <p:cNvGrpSpPr/>
          <p:nvPr/>
        </p:nvGrpSpPr>
        <p:grpSpPr>
          <a:xfrm>
            <a:off x="4537721" y="742166"/>
            <a:ext cx="3116559" cy="584775"/>
            <a:chOff x="5173312" y="742166"/>
            <a:chExt cx="3116559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46A614-8DD1-4CDC-9257-583E13E2262C}"/>
                </a:ext>
              </a:extLst>
            </p:cNvPr>
            <p:cNvSpPr txBox="1"/>
            <p:nvPr/>
          </p:nvSpPr>
          <p:spPr>
            <a:xfrm>
              <a:off x="5173312" y="742166"/>
              <a:ext cx="31165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모바일시장 전략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53239E6-3F24-4595-B143-2A7BB176C4B7}"/>
                </a:ext>
              </a:extLst>
            </p:cNvPr>
            <p:cNvCxnSpPr>
              <a:cxnSpLocks/>
            </p:cNvCxnSpPr>
            <p:nvPr/>
          </p:nvCxnSpPr>
          <p:spPr>
            <a:xfrm>
              <a:off x="5215470" y="1326941"/>
              <a:ext cx="29718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50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7A137-467A-411A-B430-376395DED9A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0C3AB3-74E2-49D0-89BE-4D430B27E205}"/>
              </a:ext>
            </a:extLst>
          </p:cNvPr>
          <p:cNvGrpSpPr/>
          <p:nvPr/>
        </p:nvGrpSpPr>
        <p:grpSpPr>
          <a:xfrm>
            <a:off x="4342956" y="744422"/>
            <a:ext cx="3506088" cy="584775"/>
            <a:chOff x="4732486" y="1084994"/>
            <a:chExt cx="3506088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4732486" y="1084994"/>
              <a:ext cx="35060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게임의 상업성 소개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4732486" y="1669769"/>
              <a:ext cx="35060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742E12AA-561C-47F9-BA2B-238AA2CBA346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BD1E4F9-0775-4F19-9B30-5A2CF4FD7DC4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A666D4-967E-4E93-B17C-AA925C6E832B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D2D7A93-E997-4052-85B1-565F83E6AF0A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B8F16F9-E8A9-49E7-930C-B49C4E09825A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907F2D0-4F2F-4B0C-B403-439ECEED0D3A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A97BF4A-73CC-4EE1-9E99-09AB538B54D4}"/>
              </a:ext>
            </a:extLst>
          </p:cNvPr>
          <p:cNvSpPr/>
          <p:nvPr/>
        </p:nvSpPr>
        <p:spPr>
          <a:xfrm>
            <a:off x="4072936" y="3315594"/>
            <a:ext cx="718667" cy="459021"/>
          </a:xfrm>
          <a:prstGeom prst="rightArrow">
            <a:avLst>
              <a:gd name="adj1" fmla="val 33129"/>
              <a:gd name="adj2" fmla="val 5747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0DEDF13B-2E31-4CE8-8498-9D23E0E27614}"/>
              </a:ext>
            </a:extLst>
          </p:cNvPr>
          <p:cNvSpPr/>
          <p:nvPr/>
        </p:nvSpPr>
        <p:spPr>
          <a:xfrm>
            <a:off x="7447409" y="3315594"/>
            <a:ext cx="718667" cy="459021"/>
          </a:xfrm>
          <a:prstGeom prst="rightArrow">
            <a:avLst>
              <a:gd name="adj1" fmla="val 33129"/>
              <a:gd name="adj2" fmla="val 5747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 descr="Coins - Free business icons">
            <a:extLst>
              <a:ext uri="{FF2B5EF4-FFF2-40B4-BE49-F238E27FC236}">
                <a16:creationId xmlns:a16="http://schemas.microsoft.com/office/drawing/2014/main" id="{9A2F7AC7-5A40-47F4-B516-B74CC680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31" y="4094092"/>
            <a:ext cx="769910" cy="76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F8FB99-5043-41D7-97D3-8E303C651E1A}"/>
              </a:ext>
            </a:extLst>
          </p:cNvPr>
          <p:cNvSpPr txBox="1"/>
          <p:nvPr/>
        </p:nvSpPr>
        <p:spPr>
          <a:xfrm>
            <a:off x="1899337" y="4889386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인앱</a:t>
            </a:r>
            <a:r>
              <a:rPr lang="ko-KR" altLang="en-US" sz="20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결제</a:t>
            </a:r>
          </a:p>
        </p:txBody>
      </p:sp>
      <p:pic>
        <p:nvPicPr>
          <p:cNvPr id="12292" name="Picture 4" descr="온라인 광고 - 무료 상업개 아이콘">
            <a:extLst>
              <a:ext uri="{FF2B5EF4-FFF2-40B4-BE49-F238E27FC236}">
                <a16:creationId xmlns:a16="http://schemas.microsoft.com/office/drawing/2014/main" id="{E93088AC-3159-4E5D-85ED-F7A7AD61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09" y="1646145"/>
            <a:ext cx="988755" cy="98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3F0215-3856-4DF3-A794-46F8C5660D5E}"/>
              </a:ext>
            </a:extLst>
          </p:cNvPr>
          <p:cNvSpPr txBox="1"/>
          <p:nvPr/>
        </p:nvSpPr>
        <p:spPr>
          <a:xfrm>
            <a:off x="1899337" y="2660284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광고 시청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4B8BD8-E8C1-4C50-A1B8-E8C79DEDC31A}"/>
              </a:ext>
            </a:extLst>
          </p:cNvPr>
          <p:cNvGrpSpPr/>
          <p:nvPr/>
        </p:nvGrpSpPr>
        <p:grpSpPr>
          <a:xfrm>
            <a:off x="1751268" y="1235373"/>
            <a:ext cx="1473790" cy="340277"/>
            <a:chOff x="4794558" y="5348352"/>
            <a:chExt cx="1473790" cy="34027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DCA51BF-5D33-4816-9D90-6F9D6641A19D}"/>
                </a:ext>
              </a:extLst>
            </p:cNvPr>
            <p:cNvSpPr/>
            <p:nvPr/>
          </p:nvSpPr>
          <p:spPr>
            <a:xfrm>
              <a:off x="5173176" y="5350075"/>
              <a:ext cx="10951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구글</a:t>
              </a:r>
              <a:r>
                <a:rPr lang="en-US" altLang="ko-KR" sz="16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 ADS</a:t>
              </a:r>
              <a:endParaRPr lang="ko-KR" altLang="en-US" sz="1600" dirty="0"/>
            </a:p>
          </p:txBody>
        </p:sp>
        <p:pic>
          <p:nvPicPr>
            <p:cNvPr id="1026" name="Picture 2" descr="Google Ads&quot; Icon - Download for free – Iconduck">
              <a:extLst>
                <a:ext uri="{FF2B5EF4-FFF2-40B4-BE49-F238E27FC236}">
                  <a16:creationId xmlns:a16="http://schemas.microsoft.com/office/drawing/2014/main" id="{7DB5B175-48D0-44E1-82FD-4A4016DBF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558" y="5348352"/>
              <a:ext cx="378618" cy="340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CD045AF6-77F5-4E0B-9293-407024AA92F1}"/>
              </a:ext>
            </a:extLst>
          </p:cNvPr>
          <p:cNvSpPr/>
          <p:nvPr/>
        </p:nvSpPr>
        <p:spPr>
          <a:xfrm>
            <a:off x="2091551" y="3125299"/>
            <a:ext cx="838984" cy="838984"/>
          </a:xfrm>
          <a:prstGeom prst="mathPlus">
            <a:avLst>
              <a:gd name="adj1" fmla="val 1003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DD3A87D5-5207-4C28-8F82-F5641D96B2A7}"/>
              </a:ext>
            </a:extLst>
          </p:cNvPr>
          <p:cNvSpPr/>
          <p:nvPr/>
        </p:nvSpPr>
        <p:spPr>
          <a:xfrm>
            <a:off x="1499653" y="1036809"/>
            <a:ext cx="2022780" cy="4497212"/>
          </a:xfrm>
          <a:prstGeom prst="frame">
            <a:avLst>
              <a:gd name="adj1" fmla="val 35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1469787-9934-4164-BBB0-C6673577D34F}"/>
              </a:ext>
            </a:extLst>
          </p:cNvPr>
          <p:cNvGrpSpPr/>
          <p:nvPr/>
        </p:nvGrpSpPr>
        <p:grpSpPr>
          <a:xfrm>
            <a:off x="1441683" y="5620904"/>
            <a:ext cx="1978503" cy="519379"/>
            <a:chOff x="888298" y="5534020"/>
            <a:chExt cx="1978503" cy="5193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8937F0E-8C9D-4184-B586-665627A9DFC9}"/>
                </a:ext>
              </a:extLst>
            </p:cNvPr>
            <p:cNvSpPr/>
            <p:nvPr/>
          </p:nvSpPr>
          <p:spPr>
            <a:xfrm>
              <a:off x="1195468" y="5534020"/>
              <a:ext cx="1671333" cy="5193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획득처</a:t>
              </a:r>
              <a:endParaRPr lang="ko-KR" altLang="en-US" sz="2000" dirty="0">
                <a:solidFill>
                  <a:schemeClr val="tx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ABDE0A0-E54C-4657-8EEF-A8FE7EAA2E13}"/>
                </a:ext>
              </a:extLst>
            </p:cNvPr>
            <p:cNvSpPr/>
            <p:nvPr/>
          </p:nvSpPr>
          <p:spPr>
            <a:xfrm>
              <a:off x="942060" y="5534020"/>
              <a:ext cx="519379" cy="51937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B07424-9CD3-401C-8E8B-B7455454AD21}"/>
                </a:ext>
              </a:extLst>
            </p:cNvPr>
            <p:cNvSpPr txBox="1"/>
            <p:nvPr/>
          </p:nvSpPr>
          <p:spPr>
            <a:xfrm>
              <a:off x="888298" y="5569154"/>
              <a:ext cx="615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84F00"/>
                  </a:solidFill>
                  <a:latin typeface="210 꼬물이 R" panose="02020603020101020101" pitchFamily="18" charset="-127"/>
                  <a:ea typeface="210 꼬물이 R" panose="02020603020101020101" pitchFamily="18" charset="-127"/>
                </a:rPr>
                <a:t>01</a:t>
              </a:r>
              <a:endParaRPr lang="ko-KR" altLang="en-US" sz="2400" dirty="0">
                <a:solidFill>
                  <a:srgbClr val="684F00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CA26933-2667-477C-A4FF-5DEA90552907}"/>
              </a:ext>
            </a:extLst>
          </p:cNvPr>
          <p:cNvGrpSpPr/>
          <p:nvPr/>
        </p:nvGrpSpPr>
        <p:grpSpPr>
          <a:xfrm>
            <a:off x="5298783" y="2463180"/>
            <a:ext cx="1594434" cy="2400822"/>
            <a:chOff x="4064670" y="2463180"/>
            <a:chExt cx="1594434" cy="2400822"/>
          </a:xfrm>
        </p:grpSpPr>
        <p:pic>
          <p:nvPicPr>
            <p:cNvPr id="31" name="Picture 6" descr="루빅 - 무료 모양개 아이콘">
              <a:extLst>
                <a:ext uri="{FF2B5EF4-FFF2-40B4-BE49-F238E27FC236}">
                  <a16:creationId xmlns:a16="http://schemas.microsoft.com/office/drawing/2014/main" id="{E77482E4-0EFF-47CB-B096-30C4CEC53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496" y="2575368"/>
              <a:ext cx="1208080" cy="1208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F778E0-ACF5-4501-BCE1-BAAE98D524EF}"/>
                </a:ext>
              </a:extLst>
            </p:cNvPr>
            <p:cNvSpPr txBox="1"/>
            <p:nvPr/>
          </p:nvSpPr>
          <p:spPr>
            <a:xfrm>
              <a:off x="4490457" y="3866834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highlight>
                    <a:srgbClr val="FFE16D"/>
                  </a:highlight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큐브</a:t>
              </a: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A908D406-58D1-4A58-81F0-7A1C36FAC156}"/>
                </a:ext>
              </a:extLst>
            </p:cNvPr>
            <p:cNvSpPr/>
            <p:nvPr/>
          </p:nvSpPr>
          <p:spPr>
            <a:xfrm>
              <a:off x="4111682" y="2463180"/>
              <a:ext cx="1547422" cy="1948700"/>
            </a:xfrm>
            <a:prstGeom prst="frame">
              <a:avLst>
                <a:gd name="adj1" fmla="val 355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40D7F48-2CA5-4691-A275-3F04C6D596D3}"/>
                </a:ext>
              </a:extLst>
            </p:cNvPr>
            <p:cNvGrpSpPr/>
            <p:nvPr/>
          </p:nvGrpSpPr>
          <p:grpSpPr>
            <a:xfrm>
              <a:off x="4064670" y="4463892"/>
              <a:ext cx="1524164" cy="400110"/>
              <a:chOff x="1446847" y="5421081"/>
              <a:chExt cx="1524164" cy="40011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D466F8B-68D3-44C4-A8E9-85EE60603624}"/>
                  </a:ext>
                </a:extLst>
              </p:cNvPr>
              <p:cNvSpPr/>
              <p:nvPr/>
            </p:nvSpPr>
            <p:spPr>
              <a:xfrm>
                <a:off x="1683479" y="5421081"/>
                <a:ext cx="1287532" cy="4001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 네오 OTF Heavy" panose="00000A00000000000000" pitchFamily="50" charset="-127"/>
                    <a:ea typeface="나눔스퀘어 네오 OTF Heavy" panose="00000A00000000000000" pitchFamily="50" charset="-127"/>
                  </a:rPr>
                  <a:t>  유료 재화</a:t>
                </a: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7608EDB3-2BC4-46A9-99D9-DA2CA619FE40}"/>
                  </a:ext>
                </a:extLst>
              </p:cNvPr>
              <p:cNvSpPr/>
              <p:nvPr/>
            </p:nvSpPr>
            <p:spPr>
              <a:xfrm>
                <a:off x="1488263" y="5421081"/>
                <a:ext cx="400110" cy="40011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210 꼬물이 R" panose="02020603020101020101" pitchFamily="18" charset="-127"/>
                  <a:ea typeface="210 꼬물이 R" panose="02020603020101020101" pitchFamily="18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B6AD94-756A-4BC6-9775-F6C56185F78A}"/>
                  </a:ext>
                </a:extLst>
              </p:cNvPr>
              <p:cNvSpPr txBox="1"/>
              <p:nvPr/>
            </p:nvSpPr>
            <p:spPr>
              <a:xfrm>
                <a:off x="1446847" y="5421081"/>
                <a:ext cx="4742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684F00"/>
                    </a:solidFill>
                    <a:latin typeface="210 꼬물이 R" panose="02020603020101020101" pitchFamily="18" charset="-127"/>
                    <a:ea typeface="210 꼬물이 R" panose="02020603020101020101" pitchFamily="18" charset="-127"/>
                  </a:rPr>
                  <a:t>02</a:t>
                </a:r>
                <a:endParaRPr lang="ko-KR" altLang="en-US" sz="2000" dirty="0">
                  <a:solidFill>
                    <a:srgbClr val="684F00"/>
                  </a:solidFill>
                  <a:latin typeface="210 꼬물이 R" panose="02020603020101020101" pitchFamily="18" charset="-127"/>
                  <a:ea typeface="210 꼬물이 R" panose="02020603020101020101" pitchFamily="18" charset="-127"/>
                </a:endParaRPr>
              </a:p>
            </p:txBody>
          </p:sp>
        </p:grpSp>
      </p:grpSp>
      <p:pic>
        <p:nvPicPr>
          <p:cNvPr id="12294" name="Picture 6" descr="Gashapon - Free gaming icons">
            <a:extLst>
              <a:ext uri="{FF2B5EF4-FFF2-40B4-BE49-F238E27FC236}">
                <a16:creationId xmlns:a16="http://schemas.microsoft.com/office/drawing/2014/main" id="{523556B3-87F8-4185-B13B-4F06D10EA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837" y="2575368"/>
            <a:ext cx="1321124" cy="132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A1812D-B1BB-4AFC-BC9F-FF2004573A06}"/>
              </a:ext>
            </a:extLst>
          </p:cNvPr>
          <p:cNvSpPr txBox="1"/>
          <p:nvPr/>
        </p:nvSpPr>
        <p:spPr>
          <a:xfrm>
            <a:off x="8792374" y="3866834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랜덤 가챠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BBDEA3-E9AB-484D-A73C-6BA684D50BC1}"/>
              </a:ext>
            </a:extLst>
          </p:cNvPr>
          <p:cNvSpPr txBox="1"/>
          <p:nvPr/>
        </p:nvSpPr>
        <p:spPr>
          <a:xfrm>
            <a:off x="10282154" y="2702354"/>
            <a:ext cx="1253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•  </a:t>
            </a: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 스킨</a:t>
            </a:r>
            <a:endParaRPr lang="en-US" altLang="ko-KR" sz="1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•  </a:t>
            </a: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캐릭터 무기</a:t>
            </a:r>
            <a:endParaRPr lang="en-US" altLang="ko-KR" sz="1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•  </a:t>
            </a: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특수 펫</a:t>
            </a:r>
            <a:endParaRPr lang="en-US" altLang="ko-KR" sz="1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r>
              <a:rPr lang="en-US" altLang="ko-KR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•  </a:t>
            </a: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감정표현</a:t>
            </a:r>
            <a:endParaRPr lang="en-US" altLang="ko-KR" sz="1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63" name="액자 62">
            <a:extLst>
              <a:ext uri="{FF2B5EF4-FFF2-40B4-BE49-F238E27FC236}">
                <a16:creationId xmlns:a16="http://schemas.microsoft.com/office/drawing/2014/main" id="{85B902B8-D0C8-41D7-B64F-2BF99934D8BD}"/>
              </a:ext>
            </a:extLst>
          </p:cNvPr>
          <p:cNvSpPr/>
          <p:nvPr/>
        </p:nvSpPr>
        <p:spPr>
          <a:xfrm>
            <a:off x="8720269" y="2463180"/>
            <a:ext cx="1547422" cy="1948700"/>
          </a:xfrm>
          <a:prstGeom prst="frame">
            <a:avLst>
              <a:gd name="adj1" fmla="val 35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905CFED-BF34-4918-A5FF-472380271F28}"/>
              </a:ext>
            </a:extLst>
          </p:cNvPr>
          <p:cNvGrpSpPr/>
          <p:nvPr/>
        </p:nvGrpSpPr>
        <p:grpSpPr>
          <a:xfrm>
            <a:off x="8696806" y="4463892"/>
            <a:ext cx="1524164" cy="400110"/>
            <a:chOff x="1446847" y="5421081"/>
            <a:chExt cx="1524164" cy="40011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B6E13F9-B8BD-4B7C-AC16-DF5C84F74A77}"/>
                </a:ext>
              </a:extLst>
            </p:cNvPr>
            <p:cNvSpPr/>
            <p:nvPr/>
          </p:nvSpPr>
          <p:spPr>
            <a:xfrm>
              <a:off x="1683479" y="5421081"/>
              <a:ext cx="1287532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사용처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E16132B-7B04-4931-8543-4BCB5948BDE6}"/>
                </a:ext>
              </a:extLst>
            </p:cNvPr>
            <p:cNvSpPr/>
            <p:nvPr/>
          </p:nvSpPr>
          <p:spPr>
            <a:xfrm>
              <a:off x="1488263" y="5421081"/>
              <a:ext cx="400110" cy="40011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49C273E-9DA3-4491-BBD7-EF5FE139DF28}"/>
                </a:ext>
              </a:extLst>
            </p:cNvPr>
            <p:cNvSpPr txBox="1"/>
            <p:nvPr/>
          </p:nvSpPr>
          <p:spPr>
            <a:xfrm>
              <a:off x="1446847" y="5421081"/>
              <a:ext cx="474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684F00"/>
                  </a:solidFill>
                  <a:latin typeface="210 꼬물이 R" panose="02020603020101020101" pitchFamily="18" charset="-127"/>
                  <a:ea typeface="210 꼬물이 R" panose="02020603020101020101" pitchFamily="18" charset="-127"/>
                </a:rPr>
                <a:t>03</a:t>
              </a:r>
              <a:endParaRPr lang="ko-KR" altLang="en-US" sz="2000" dirty="0">
                <a:solidFill>
                  <a:srgbClr val="684F00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62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6" grpId="0"/>
      <p:bldP spid="30" grpId="0"/>
      <p:bldP spid="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7A137-467A-411A-B430-376395DED9A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2DB6F1-862F-4A5F-994C-307D7088B57E}"/>
              </a:ext>
            </a:extLst>
          </p:cNvPr>
          <p:cNvGrpSpPr/>
          <p:nvPr/>
        </p:nvGrpSpPr>
        <p:grpSpPr>
          <a:xfrm>
            <a:off x="4732486" y="742166"/>
            <a:ext cx="2727029" cy="584775"/>
            <a:chOff x="5224608" y="1084994"/>
            <a:chExt cx="2727029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5224608" y="1084994"/>
              <a:ext cx="27270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유사 게임 소개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4608" y="1669769"/>
              <a:ext cx="27270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BBFEA2-AE1C-4E5D-A3BE-FD19B1C2BDFD}"/>
              </a:ext>
            </a:extLst>
          </p:cNvPr>
          <p:cNvSpPr/>
          <p:nvPr/>
        </p:nvSpPr>
        <p:spPr>
          <a:xfrm>
            <a:off x="4732485" y="2368753"/>
            <a:ext cx="2727030" cy="3096475"/>
          </a:xfrm>
          <a:prstGeom prst="rect">
            <a:avLst/>
          </a:prstGeom>
          <a:solidFill>
            <a:srgbClr val="FFE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FA06EB-7F0E-4E71-A705-A330690AEF88}"/>
              </a:ext>
            </a:extLst>
          </p:cNvPr>
          <p:cNvSpPr/>
          <p:nvPr/>
        </p:nvSpPr>
        <p:spPr>
          <a:xfrm>
            <a:off x="1427310" y="2368754"/>
            <a:ext cx="2727030" cy="3096474"/>
          </a:xfrm>
          <a:prstGeom prst="rect">
            <a:avLst/>
          </a:prstGeom>
          <a:solidFill>
            <a:srgbClr val="FFE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C81364-A95D-4CDD-924D-5468A7B1A644}"/>
              </a:ext>
            </a:extLst>
          </p:cNvPr>
          <p:cNvSpPr/>
          <p:nvPr/>
        </p:nvSpPr>
        <p:spPr>
          <a:xfrm>
            <a:off x="8037660" y="2368754"/>
            <a:ext cx="2727030" cy="3096474"/>
          </a:xfrm>
          <a:prstGeom prst="rect">
            <a:avLst/>
          </a:prstGeom>
          <a:solidFill>
            <a:srgbClr val="FFE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324" name="Picture 12" descr="소울나이트 노멀모드 공략 : 네이버 블로그">
            <a:extLst>
              <a:ext uri="{FF2B5EF4-FFF2-40B4-BE49-F238E27FC236}">
                <a16:creationId xmlns:a16="http://schemas.microsoft.com/office/drawing/2014/main" id="{D2A3EC58-21DD-4CA1-A3D1-CFFDF405A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0" t="34333" r="22375" b="40334"/>
          <a:stretch/>
        </p:blipFill>
        <p:spPr bwMode="auto">
          <a:xfrm>
            <a:off x="1519237" y="2447926"/>
            <a:ext cx="2543175" cy="14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93201F-AAF1-4A2C-948D-D6A249DACF38}"/>
              </a:ext>
            </a:extLst>
          </p:cNvPr>
          <p:cNvSpPr txBox="1"/>
          <p:nvPr/>
        </p:nvSpPr>
        <p:spPr>
          <a:xfrm>
            <a:off x="1758730" y="4113289"/>
            <a:ext cx="2064187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자연환경 시스템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E8CA1E-AFC8-49AC-A534-98E95818B839}"/>
              </a:ext>
            </a:extLst>
          </p:cNvPr>
          <p:cNvSpPr/>
          <p:nvPr/>
        </p:nvSpPr>
        <p:spPr>
          <a:xfrm>
            <a:off x="1427309" y="1890297"/>
            <a:ext cx="1527328" cy="478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소울 나이트</a:t>
            </a:r>
          </a:p>
        </p:txBody>
      </p:sp>
      <p:pic>
        <p:nvPicPr>
          <p:cNvPr id="1026" name="Picture 2" descr="Pikii on Twitter: &quot;닌텐도 3DS 전용 소프트 「아이작의 번제: 리버스」가 한국 닌텐도 e샵에서 내일, 12월 14일  부터 10,000KRW에 배포를 시작합니다! 많은 관심 부탁드립니다! https://t.co/cMACQKCkAv&quot; / Twitter">
            <a:extLst>
              <a:ext uri="{FF2B5EF4-FFF2-40B4-BE49-F238E27FC236}">
                <a16:creationId xmlns:a16="http://schemas.microsoft.com/office/drawing/2014/main" id="{3AA5F7F5-9442-4672-A13E-AB04EE60F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0" t="15474" b="21193"/>
          <a:stretch/>
        </p:blipFill>
        <p:spPr bwMode="auto">
          <a:xfrm>
            <a:off x="4824412" y="2447925"/>
            <a:ext cx="25431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4시 게임코드">
            <a:extLst>
              <a:ext uri="{FF2B5EF4-FFF2-40B4-BE49-F238E27FC236}">
                <a16:creationId xmlns:a16="http://schemas.microsoft.com/office/drawing/2014/main" id="{DBE8D04E-1F30-4A1D-AC78-3586EB751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7" t="33838" r="35825" b="33839"/>
          <a:stretch/>
        </p:blipFill>
        <p:spPr bwMode="auto">
          <a:xfrm>
            <a:off x="8129587" y="2447922"/>
            <a:ext cx="25431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75B26B-38C5-49DD-84C4-BC78415C8641}"/>
              </a:ext>
            </a:extLst>
          </p:cNvPr>
          <p:cNvCxnSpPr/>
          <p:nvPr/>
        </p:nvCxnSpPr>
        <p:spPr>
          <a:xfrm>
            <a:off x="1427310" y="4676775"/>
            <a:ext cx="272703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15A7D2-F639-40FD-AD77-DCC55D8F077A}"/>
              </a:ext>
            </a:extLst>
          </p:cNvPr>
          <p:cNvSpPr txBox="1"/>
          <p:nvPr/>
        </p:nvSpPr>
        <p:spPr>
          <a:xfrm>
            <a:off x="1427310" y="4778614"/>
            <a:ext cx="272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구글 플레이스토어 기준</a:t>
            </a:r>
            <a:br>
              <a:rPr lang="en-US" altLang="ko-KR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5000</a:t>
            </a:r>
            <a:r>
              <a:rPr lang="ko-KR" altLang="en-US" sz="16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만</a:t>
            </a:r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이상 다운로드</a:t>
            </a:r>
            <a:endParaRPr lang="en-US" altLang="ko-KR" sz="16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133031A-E225-4312-86C6-28EE11E97E8D}"/>
              </a:ext>
            </a:extLst>
          </p:cNvPr>
          <p:cNvCxnSpPr/>
          <p:nvPr/>
        </p:nvCxnSpPr>
        <p:spPr>
          <a:xfrm>
            <a:off x="4732485" y="4676775"/>
            <a:ext cx="272703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3FA187-A8D6-4420-9939-CC0A4811931A}"/>
              </a:ext>
            </a:extLst>
          </p:cNvPr>
          <p:cNvCxnSpPr/>
          <p:nvPr/>
        </p:nvCxnSpPr>
        <p:spPr>
          <a:xfrm>
            <a:off x="8037660" y="4676775"/>
            <a:ext cx="272703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0300B2-FDB0-4EB5-B196-43EC062402DC}"/>
              </a:ext>
            </a:extLst>
          </p:cNvPr>
          <p:cNvSpPr txBox="1"/>
          <p:nvPr/>
        </p:nvSpPr>
        <p:spPr>
          <a:xfrm>
            <a:off x="4732484" y="4778614"/>
            <a:ext cx="272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2022</a:t>
            </a:r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스팀 기준 총합 </a:t>
            </a:r>
            <a:r>
              <a:rPr lang="en-US" altLang="ko-KR" sz="16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500</a:t>
            </a:r>
            <a:r>
              <a:rPr lang="ko-KR" altLang="en-US" sz="16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만장</a:t>
            </a:r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이상</a:t>
            </a:r>
            <a:r>
              <a:rPr lang="en-US" altLang="ko-KR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판매</a:t>
            </a:r>
            <a:endParaRPr lang="en-US" altLang="ko-KR" sz="16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9A9411-F767-4162-BCD4-6C2BF5CB9F2C}"/>
              </a:ext>
            </a:extLst>
          </p:cNvPr>
          <p:cNvSpPr txBox="1"/>
          <p:nvPr/>
        </p:nvSpPr>
        <p:spPr>
          <a:xfrm>
            <a:off x="8037661" y="4778614"/>
            <a:ext cx="272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2022</a:t>
            </a:r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스팀 기준 총합</a:t>
            </a:r>
            <a:br>
              <a:rPr lang="en-US" altLang="ko-KR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100</a:t>
            </a:r>
            <a:r>
              <a:rPr lang="ko-KR" altLang="en-US" sz="16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만장</a:t>
            </a:r>
            <a:r>
              <a:rPr lang="ko-KR" altLang="en-US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이상 판매</a:t>
            </a:r>
            <a:endParaRPr lang="en-US" altLang="ko-KR" sz="16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5AE0CC-DBD5-48FE-B5DB-506AE556274D}"/>
              </a:ext>
            </a:extLst>
          </p:cNvPr>
          <p:cNvSpPr txBox="1"/>
          <p:nvPr/>
        </p:nvSpPr>
        <p:spPr>
          <a:xfrm>
            <a:off x="5303399" y="4079630"/>
            <a:ext cx="1585197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아이템 조합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607CF7-0151-4D26-89DC-11DF82E9D754}"/>
              </a:ext>
            </a:extLst>
          </p:cNvPr>
          <p:cNvSpPr txBox="1"/>
          <p:nvPr/>
        </p:nvSpPr>
        <p:spPr>
          <a:xfrm>
            <a:off x="8490108" y="4079629"/>
            <a:ext cx="1822132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성장</a:t>
            </a:r>
            <a:r>
              <a: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&amp;</a:t>
            </a: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수집요소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194431-2BE4-44A7-8E05-B286FE37B60D}"/>
              </a:ext>
            </a:extLst>
          </p:cNvPr>
          <p:cNvSpPr/>
          <p:nvPr/>
        </p:nvSpPr>
        <p:spPr>
          <a:xfrm>
            <a:off x="4732484" y="1890297"/>
            <a:ext cx="1527328" cy="478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아이작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29D1D6-6773-4002-949A-23A496B508D6}"/>
              </a:ext>
            </a:extLst>
          </p:cNvPr>
          <p:cNvSpPr/>
          <p:nvPr/>
        </p:nvSpPr>
        <p:spPr>
          <a:xfrm>
            <a:off x="8037659" y="1890297"/>
            <a:ext cx="1527328" cy="478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하데스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6B9245A-2324-4BFF-922A-F07E9E07A36B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7A4F0F8-D14D-414D-AB8D-542FD8DC6E36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6EEECB4-C35E-409A-B98D-CC89EC768DB1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0193031-9AA3-4F9D-8B9F-0FB10CC1A897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E458230-B584-4460-B064-2F88A687BCE9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71A4A53-4427-4E47-A372-17CE34FEDE04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2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0A1EF2E-D808-46F2-8F9B-169D433607EF}"/>
              </a:ext>
            </a:extLst>
          </p:cNvPr>
          <p:cNvGrpSpPr/>
          <p:nvPr/>
        </p:nvGrpSpPr>
        <p:grpSpPr>
          <a:xfrm>
            <a:off x="5321054" y="1412775"/>
            <a:ext cx="1549893" cy="1017160"/>
            <a:chOff x="1849454" y="746448"/>
            <a:chExt cx="966787" cy="63448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1E62442-D767-4C09-87EC-F54B3FDC1557}"/>
                </a:ext>
              </a:extLst>
            </p:cNvPr>
            <p:cNvSpPr/>
            <p:nvPr/>
          </p:nvSpPr>
          <p:spPr>
            <a:xfrm>
              <a:off x="2015608" y="746448"/>
              <a:ext cx="634480" cy="6344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bg1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2954F8-2E0B-4454-890A-971FED77E5BB}"/>
                </a:ext>
              </a:extLst>
            </p:cNvPr>
            <p:cNvSpPr txBox="1"/>
            <p:nvPr/>
          </p:nvSpPr>
          <p:spPr>
            <a:xfrm>
              <a:off x="1849454" y="775712"/>
              <a:ext cx="966787" cy="575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210 꼬물이 R" panose="02020603020101020101" pitchFamily="18" charset="-127"/>
                  <a:ea typeface="210 꼬물이 R" panose="02020603020101020101" pitchFamily="18" charset="-127"/>
                </a:rPr>
                <a:t>01</a:t>
              </a:r>
              <a:endParaRPr lang="ko-KR" altLang="en-US" sz="5400" dirty="0">
                <a:solidFill>
                  <a:schemeClr val="bg1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4956A0-4744-404A-B6D3-71D7D5DC0801}"/>
              </a:ext>
            </a:extLst>
          </p:cNvPr>
          <p:cNvGrpSpPr/>
          <p:nvPr/>
        </p:nvGrpSpPr>
        <p:grpSpPr>
          <a:xfrm>
            <a:off x="3047035" y="2623987"/>
            <a:ext cx="6097930" cy="1101618"/>
            <a:chOff x="3047035" y="2623987"/>
            <a:chExt cx="6097930" cy="110161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A546A9D-A319-4638-AB5B-0B70CB89DD42}"/>
                </a:ext>
              </a:extLst>
            </p:cNvPr>
            <p:cNvSpPr/>
            <p:nvPr/>
          </p:nvSpPr>
          <p:spPr>
            <a:xfrm>
              <a:off x="3047035" y="2623987"/>
              <a:ext cx="6097930" cy="110161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1F5E72-D881-43E3-9C82-3E29AE411932}"/>
                </a:ext>
              </a:extLst>
            </p:cNvPr>
            <p:cNvSpPr txBox="1"/>
            <p:nvPr/>
          </p:nvSpPr>
          <p:spPr>
            <a:xfrm>
              <a:off x="3858849" y="2713131"/>
              <a:ext cx="44743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게임 제안 배경</a:t>
              </a:r>
            </a:p>
          </p:txBody>
        </p:sp>
      </p:grpSp>
      <p:pic>
        <p:nvPicPr>
          <p:cNvPr id="11" name="Picture 6" descr="루빅 - 무료 모양개 아이콘">
            <a:extLst>
              <a:ext uri="{FF2B5EF4-FFF2-40B4-BE49-F238E27FC236}">
                <a16:creationId xmlns:a16="http://schemas.microsoft.com/office/drawing/2014/main" id="{D4282D40-09E5-4AB1-A68A-7B898AD2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249" y="5672666"/>
            <a:ext cx="792935" cy="7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9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7A137-467A-411A-B430-376395DED9A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A2875B-F02C-4093-A114-DAF44E983466}"/>
              </a:ext>
            </a:extLst>
          </p:cNvPr>
          <p:cNvGrpSpPr/>
          <p:nvPr/>
        </p:nvGrpSpPr>
        <p:grpSpPr>
          <a:xfrm>
            <a:off x="4114081" y="1084994"/>
            <a:ext cx="3963839" cy="584775"/>
            <a:chOff x="4732486" y="1084994"/>
            <a:chExt cx="3963839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4732486" y="1084994"/>
              <a:ext cx="3895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유사 게임과의 </a:t>
              </a:r>
              <a:r>
                <a:rPr lang="ko-KR" altLang="en-US" sz="3200" dirty="0" err="1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차별점</a:t>
              </a:r>
              <a:endParaRPr lang="ko-KR" altLang="en-US" sz="3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4732486" y="1669769"/>
              <a:ext cx="39638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7C1AC2-5E0E-4291-9950-856A983C22E5}"/>
              </a:ext>
            </a:extLst>
          </p:cNvPr>
          <p:cNvSpPr txBox="1"/>
          <p:nvPr/>
        </p:nvSpPr>
        <p:spPr>
          <a:xfrm>
            <a:off x="677762" y="4216985"/>
            <a:ext cx="277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기존 공익목적 게임의 문제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8FB6D-270F-489B-AE66-158B5F245B28}"/>
              </a:ext>
            </a:extLst>
          </p:cNvPr>
          <p:cNvSpPr txBox="1"/>
          <p:nvPr/>
        </p:nvSpPr>
        <p:spPr>
          <a:xfrm>
            <a:off x="997560" y="4700960"/>
            <a:ext cx="213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메시지에 치중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-&gt;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재미의 부재</a:t>
            </a:r>
          </a:p>
        </p:txBody>
      </p:sp>
      <p:pic>
        <p:nvPicPr>
          <p:cNvPr id="2052" name="Picture 4" descr="환경 - 무료 자연개 아이콘">
            <a:extLst>
              <a:ext uri="{FF2B5EF4-FFF2-40B4-BE49-F238E27FC236}">
                <a16:creationId xmlns:a16="http://schemas.microsoft.com/office/drawing/2014/main" id="{04FD4C30-F21D-4D65-901C-35D55970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910" y="2625809"/>
            <a:ext cx="1459219" cy="14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C0BFFB-E15D-4BA9-871F-54E2B61B2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6" t="13941" r="10486" b="3129"/>
          <a:stretch/>
        </p:blipFill>
        <p:spPr>
          <a:xfrm>
            <a:off x="4352317" y="2625809"/>
            <a:ext cx="1459219" cy="14320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C81B81-1759-4513-8465-B2E1935E427B}"/>
              </a:ext>
            </a:extLst>
          </p:cNvPr>
          <p:cNvSpPr txBox="1"/>
          <p:nvPr/>
        </p:nvSpPr>
        <p:spPr>
          <a:xfrm>
            <a:off x="3666314" y="4216985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'</a:t>
            </a:r>
            <a:r>
              <a:rPr lang="ko-KR" altLang="en-US" dirty="0" err="1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로그라이크</a:t>
            </a:r>
            <a:r>
              <a:rPr lang="en-US" altLang="ko-KR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’ </a:t>
            </a:r>
            <a:r>
              <a:rPr lang="ko-KR" altLang="en-US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장르와의 결합</a:t>
            </a:r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2750D24C-C435-48F6-9FE5-33F651DCD5C7}"/>
              </a:ext>
            </a:extLst>
          </p:cNvPr>
          <p:cNvSpPr/>
          <p:nvPr/>
        </p:nvSpPr>
        <p:spPr>
          <a:xfrm>
            <a:off x="3290938" y="3135553"/>
            <a:ext cx="586890" cy="586890"/>
          </a:xfrm>
          <a:prstGeom prst="mathPl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같음 기호 13">
            <a:extLst>
              <a:ext uri="{FF2B5EF4-FFF2-40B4-BE49-F238E27FC236}">
                <a16:creationId xmlns:a16="http://schemas.microsoft.com/office/drawing/2014/main" id="{7874CC47-6363-49E7-B8E8-533A25D01494}"/>
              </a:ext>
            </a:extLst>
          </p:cNvPr>
          <p:cNvSpPr/>
          <p:nvPr/>
        </p:nvSpPr>
        <p:spPr>
          <a:xfrm>
            <a:off x="6516389" y="3118320"/>
            <a:ext cx="718754" cy="621356"/>
          </a:xfrm>
          <a:prstGeom prst="mathEqual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4B7490-AE0A-4B87-A07A-9CB74FDEB471}"/>
              </a:ext>
            </a:extLst>
          </p:cNvPr>
          <p:cNvSpPr txBox="1"/>
          <p:nvPr/>
        </p:nvSpPr>
        <p:spPr>
          <a:xfrm>
            <a:off x="8049913" y="4839459"/>
            <a:ext cx="24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환경에 대한 교육적 메시지와 내용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게임성 어느 하나 놓치지않은 게임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06A127-75FF-4970-A44E-82C8AB1E62C0}"/>
              </a:ext>
            </a:extLst>
          </p:cNvPr>
          <p:cNvSpPr txBox="1"/>
          <p:nvPr/>
        </p:nvSpPr>
        <p:spPr>
          <a:xfrm>
            <a:off x="8404177" y="4070544"/>
            <a:ext cx="1774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교육</a:t>
            </a:r>
            <a:r>
              <a:rPr lang="en-US" altLang="ko-KR" sz="2000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&amp;</a:t>
            </a:r>
            <a:r>
              <a:rPr lang="ko-KR" altLang="en-US" sz="2000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게임성</a:t>
            </a:r>
            <a:endParaRPr lang="en-US" altLang="ko-KR" sz="2000" dirty="0">
              <a:highlight>
                <a:srgbClr val="FFE16D"/>
              </a:highligh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r>
              <a:rPr lang="ko-KR" altLang="en-US" sz="2000" dirty="0">
                <a:highlight>
                  <a:srgbClr val="FFE16D"/>
                </a:highligh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모두 잡은 게임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323278A-1F0B-4055-ACBF-379EBAF36CB0}"/>
              </a:ext>
            </a:extLst>
          </p:cNvPr>
          <p:cNvGrpSpPr/>
          <p:nvPr/>
        </p:nvGrpSpPr>
        <p:grpSpPr>
          <a:xfrm>
            <a:off x="8275249" y="2140799"/>
            <a:ext cx="1903773" cy="1903773"/>
            <a:chOff x="7814847" y="1829040"/>
            <a:chExt cx="2329277" cy="23292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2CD78F6-E245-4845-B2F7-56731CC1DE5E}"/>
                </a:ext>
              </a:extLst>
            </p:cNvPr>
            <p:cNvSpPr/>
            <p:nvPr/>
          </p:nvSpPr>
          <p:spPr>
            <a:xfrm>
              <a:off x="7814847" y="1829040"/>
              <a:ext cx="2329277" cy="23292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4" name="Picture 6" descr="Game - Free education icons">
              <a:extLst>
                <a:ext uri="{FF2B5EF4-FFF2-40B4-BE49-F238E27FC236}">
                  <a16:creationId xmlns:a16="http://schemas.microsoft.com/office/drawing/2014/main" id="{3A910979-3E82-4F9C-A34B-94D1A6030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699" y="1829040"/>
              <a:ext cx="1939578" cy="1939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179A54-A5B2-4880-8BE6-3443920B149D}"/>
              </a:ext>
            </a:extLst>
          </p:cNvPr>
          <p:cNvGrpSpPr/>
          <p:nvPr/>
        </p:nvGrpSpPr>
        <p:grpSpPr>
          <a:xfrm>
            <a:off x="8201362" y="3874119"/>
            <a:ext cx="255874" cy="562175"/>
            <a:chOff x="8201362" y="3874119"/>
            <a:chExt cx="255874" cy="56217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FDE69A0-E0E3-4FAB-B62B-1C0726AAD448}"/>
                </a:ext>
              </a:extLst>
            </p:cNvPr>
            <p:cNvSpPr/>
            <p:nvPr/>
          </p:nvSpPr>
          <p:spPr>
            <a:xfrm rot="18900000">
              <a:off x="8400817" y="3874119"/>
              <a:ext cx="45719" cy="249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1529674-ADCF-45FA-8D00-AA885ECB1C64}"/>
                </a:ext>
              </a:extLst>
            </p:cNvPr>
            <p:cNvSpPr/>
            <p:nvPr/>
          </p:nvSpPr>
          <p:spPr>
            <a:xfrm rot="17100000">
              <a:off x="8303198" y="4073266"/>
              <a:ext cx="45719" cy="249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5DAE8B4-53AA-4767-A8C6-851231F83DB5}"/>
                </a:ext>
              </a:extLst>
            </p:cNvPr>
            <p:cNvSpPr/>
            <p:nvPr/>
          </p:nvSpPr>
          <p:spPr>
            <a:xfrm rot="15300000">
              <a:off x="8309681" y="4288739"/>
              <a:ext cx="45719" cy="249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AE6692-183D-4089-A199-37721DAE2E0C}"/>
              </a:ext>
            </a:extLst>
          </p:cNvPr>
          <p:cNvSpPr txBox="1"/>
          <p:nvPr/>
        </p:nvSpPr>
        <p:spPr>
          <a:xfrm>
            <a:off x="3542091" y="4700960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게임성 및 반복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•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지속성이 강한 특징을 이용，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게임 내 요소 및 메시지를 효과적으로 전달 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0C0E00C-7D05-438F-A3B8-27AB4E6FBC92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DF7E55A-7D7F-4DCF-BB02-2F22903EF558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C0688A4-4283-462B-B9E5-FAC055A6D3A1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9E84D65-4AB4-450B-AE1B-D3F75DB454E5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D78FCCD-C7F1-41D9-A107-406713AD04D7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F358A91-8E84-4E46-9119-F3E20636EC05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9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7A137-467A-411A-B430-376395DED9A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D8D27D-B361-4D1C-B5B3-EBF5A8D816CD}"/>
              </a:ext>
            </a:extLst>
          </p:cNvPr>
          <p:cNvGrpSpPr/>
          <p:nvPr/>
        </p:nvGrpSpPr>
        <p:grpSpPr>
          <a:xfrm>
            <a:off x="4922544" y="742166"/>
            <a:ext cx="2346913" cy="584775"/>
            <a:chOff x="4104667" y="1084994"/>
            <a:chExt cx="2346913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4114081" y="1084994"/>
              <a:ext cx="23374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개발 팀 구성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4104667" y="1669769"/>
              <a:ext cx="23469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E05CFFD-0A38-4B37-9E37-F1781CE9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07001"/>
              </p:ext>
            </p:extLst>
          </p:nvPr>
        </p:nvGraphicFramePr>
        <p:xfrm>
          <a:off x="1884000" y="1603028"/>
          <a:ext cx="8424000" cy="28800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76016">
                  <a:extLst>
                    <a:ext uri="{9D8B030D-6E8A-4147-A177-3AD203B41FA5}">
                      <a16:colId xmlns:a16="http://schemas.microsoft.com/office/drawing/2014/main" val="2770493212"/>
                    </a:ext>
                  </a:extLst>
                </a:gridCol>
                <a:gridCol w="4920792">
                  <a:extLst>
                    <a:ext uri="{9D8B030D-6E8A-4147-A177-3AD203B41FA5}">
                      <a16:colId xmlns:a16="http://schemas.microsoft.com/office/drawing/2014/main" val="729108351"/>
                    </a:ext>
                  </a:extLst>
                </a:gridCol>
                <a:gridCol w="2427192">
                  <a:extLst>
                    <a:ext uri="{9D8B030D-6E8A-4147-A177-3AD203B41FA5}">
                      <a16:colId xmlns:a16="http://schemas.microsoft.com/office/drawing/2014/main" val="282424683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이름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B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개발 분야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B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개발</a:t>
                      </a:r>
                      <a:r>
                        <a:rPr lang="en-US" altLang="ko-KR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출시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AB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55497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윤성민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기획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아트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rgbClr val="C00000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핑팡퐁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 외 </a:t>
                      </a:r>
                      <a:r>
                        <a:rPr lang="en-US" altLang="ko-KR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05869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박세훈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3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메인 클라이언트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3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C00000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Hut! Swing</a:t>
                      </a:r>
                      <a:r>
                        <a:rPr lang="ko-KR" altLang="en-US" dirty="0">
                          <a:solidFill>
                            <a:schemeClr val="accent2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외 </a:t>
                      </a:r>
                      <a:r>
                        <a:rPr lang="en-US" altLang="ko-KR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23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김재희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서브 클라이언트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C00000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Celeritas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801358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BB626F7D-BA16-4021-ABA3-CBBF9DC2E321}"/>
              </a:ext>
            </a:extLst>
          </p:cNvPr>
          <p:cNvGrpSpPr/>
          <p:nvPr/>
        </p:nvGrpSpPr>
        <p:grpSpPr>
          <a:xfrm>
            <a:off x="4323652" y="4801063"/>
            <a:ext cx="3544696" cy="1233385"/>
            <a:chOff x="4323652" y="4702784"/>
            <a:chExt cx="3544696" cy="12333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119CC6-9AEE-4767-BA7B-5049BF018286}"/>
                </a:ext>
              </a:extLst>
            </p:cNvPr>
            <p:cNvSpPr txBox="1"/>
            <p:nvPr/>
          </p:nvSpPr>
          <p:spPr>
            <a:xfrm>
              <a:off x="4691535" y="4702784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개발툴</a:t>
              </a:r>
              <a:endPara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422D8A-D5BA-4DB0-9ECC-B52C5A6342C1}"/>
                </a:ext>
              </a:extLst>
            </p:cNvPr>
            <p:cNvSpPr txBox="1"/>
            <p:nvPr/>
          </p:nvSpPr>
          <p:spPr>
            <a:xfrm>
              <a:off x="6431842" y="4702784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디자인툴</a:t>
              </a:r>
              <a:endPara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F37FA64-79A3-45FC-9C40-A05354F4CF6A}"/>
                </a:ext>
              </a:extLst>
            </p:cNvPr>
            <p:cNvGrpSpPr/>
            <p:nvPr/>
          </p:nvGrpSpPr>
          <p:grpSpPr>
            <a:xfrm>
              <a:off x="4323652" y="5125948"/>
              <a:ext cx="3544696" cy="810221"/>
              <a:chOff x="3890423" y="5072116"/>
              <a:chExt cx="4410730" cy="1008173"/>
            </a:xfrm>
          </p:grpSpPr>
          <p:pic>
            <p:nvPicPr>
              <p:cNvPr id="19" name="Picture 2" descr="유니티, 200명 이상의 직원을 해고 - 인터넷 / 소프트웨어 - 기글하드웨어">
                <a:extLst>
                  <a:ext uri="{FF2B5EF4-FFF2-40B4-BE49-F238E27FC236}">
                    <a16:creationId xmlns:a16="http://schemas.microsoft.com/office/drawing/2014/main" id="{EB139C5F-33DD-48E8-9C55-C5701FE3F4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8104" y="5267701"/>
                <a:ext cx="1809750" cy="6334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Blender Icon #304164 - Free Icons Library">
                <a:extLst>
                  <a:ext uri="{FF2B5EF4-FFF2-40B4-BE49-F238E27FC236}">
                    <a16:creationId xmlns:a16="http://schemas.microsoft.com/office/drawing/2014/main" id="{A214B8AC-096E-4171-9E22-3376F1F8DE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245" y="5185778"/>
                <a:ext cx="894511" cy="894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Photoshop Logo and symbol, meaning, history, PNG, brand">
                <a:extLst>
                  <a:ext uri="{FF2B5EF4-FFF2-40B4-BE49-F238E27FC236}">
                    <a16:creationId xmlns:a16="http://schemas.microsoft.com/office/drawing/2014/main" id="{AD7E38C4-7BC1-41D4-B06E-DACA359D5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5107" y="5185778"/>
                <a:ext cx="1063112" cy="797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BA52AF4F-B1F4-4C55-9B88-7286FBFC8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0423" y="5072116"/>
                <a:ext cx="441073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7DB482F-59C0-4021-8ECC-CB3F4BD84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5072116"/>
                <a:ext cx="0" cy="100817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4184366F-00E9-4F31-9C9C-27E2BBEB3FCE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8F9B73D-40B5-4246-A501-ACE583C73D26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C24E6B0-2533-4272-9489-56C633466FF0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B2C98A3-252A-443E-BEE7-CFBA22E47D3C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C5BF111-1425-4C3D-85AF-730329F66110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AEC03A1-8142-424C-B47A-47DB2E22E20A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87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340332A-CDD0-474C-90F1-C3BEDA4D1B6B}"/>
              </a:ext>
            </a:extLst>
          </p:cNvPr>
          <p:cNvGrpSpPr/>
          <p:nvPr/>
        </p:nvGrpSpPr>
        <p:grpSpPr>
          <a:xfrm>
            <a:off x="5066712" y="742166"/>
            <a:ext cx="2058577" cy="1015663"/>
            <a:chOff x="5066712" y="2413337"/>
            <a:chExt cx="2058577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49F762-CC4B-4D60-81FA-40D134B212FF}"/>
                </a:ext>
              </a:extLst>
            </p:cNvPr>
            <p:cNvSpPr txBox="1"/>
            <p:nvPr/>
          </p:nvSpPr>
          <p:spPr>
            <a:xfrm>
              <a:off x="5066712" y="2413337"/>
              <a:ext cx="20585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Q&amp;A</a:t>
              </a:r>
              <a:endParaRPr lang="ko-KR" altLang="en-US" sz="6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2E5F629-5029-4302-ADFF-8FE48167CF02}"/>
                </a:ext>
              </a:extLst>
            </p:cNvPr>
            <p:cNvCxnSpPr>
              <a:cxnSpLocks/>
            </p:cNvCxnSpPr>
            <p:nvPr/>
          </p:nvCxnSpPr>
          <p:spPr>
            <a:xfrm>
              <a:off x="5179719" y="3429000"/>
              <a:ext cx="1945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0F4108-B6FC-489E-8FDD-3ECE27B214D5}"/>
              </a:ext>
            </a:extLst>
          </p:cNvPr>
          <p:cNvSpPr txBox="1"/>
          <p:nvPr/>
        </p:nvSpPr>
        <p:spPr>
          <a:xfrm>
            <a:off x="2073096" y="5118752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게임 </a:t>
            </a:r>
            <a:r>
              <a:rPr lang="ko-KR" altLang="en-US" sz="240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다운로드 설문</a:t>
            </a:r>
            <a:endParaRPr lang="ko-KR" altLang="en-US" sz="2400" dirty="0">
              <a:highlight>
                <a:srgbClr val="FFE16D"/>
              </a:highlight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C19E1-3F60-4E70-813E-0230DC5FFA12}"/>
              </a:ext>
            </a:extLst>
          </p:cNvPr>
          <p:cNvSpPr txBox="1"/>
          <p:nvPr/>
        </p:nvSpPr>
        <p:spPr>
          <a:xfrm>
            <a:off x="7630721" y="5118753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팀원 포트폴리오</a:t>
            </a:r>
            <a:endParaRPr lang="ko-KR" altLang="en-US" sz="2400" dirty="0">
              <a:highlight>
                <a:srgbClr val="FFE16D"/>
              </a:highlight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1B9738D-B642-4149-9FEF-5CA37E2F4054}"/>
              </a:ext>
            </a:extLst>
          </p:cNvPr>
          <p:cNvCxnSpPr/>
          <p:nvPr/>
        </p:nvCxnSpPr>
        <p:spPr>
          <a:xfrm>
            <a:off x="6096000" y="2535561"/>
            <a:ext cx="0" cy="304485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64CB0313-FE18-4897-A882-87A7A05C0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81" y="2336328"/>
            <a:ext cx="252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ABBEE5-91AD-4835-9A61-86666FF6E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16" y="2208319"/>
            <a:ext cx="2858686" cy="28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EE480B9-1F5B-4227-827E-2FE8A0FF7E70}"/>
              </a:ext>
            </a:extLst>
          </p:cNvPr>
          <p:cNvGrpSpPr/>
          <p:nvPr/>
        </p:nvGrpSpPr>
        <p:grpSpPr>
          <a:xfrm>
            <a:off x="3677710" y="2413337"/>
            <a:ext cx="4836580" cy="1200329"/>
            <a:chOff x="3677710" y="2413337"/>
            <a:chExt cx="4836580" cy="12003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EB4533-18D3-4B5A-804D-5FBDBDBE1D59}"/>
                </a:ext>
              </a:extLst>
            </p:cNvPr>
            <p:cNvGrpSpPr/>
            <p:nvPr/>
          </p:nvGrpSpPr>
          <p:grpSpPr>
            <a:xfrm>
              <a:off x="3677710" y="2413337"/>
              <a:ext cx="4836580" cy="736461"/>
              <a:chOff x="3677712" y="2413337"/>
              <a:chExt cx="4836580" cy="73646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49F762-CC4B-4D60-81FA-40D134B212FF}"/>
                  </a:ext>
                </a:extLst>
              </p:cNvPr>
              <p:cNvSpPr txBox="1"/>
              <p:nvPr/>
            </p:nvSpPr>
            <p:spPr>
              <a:xfrm>
                <a:off x="3677712" y="2413337"/>
                <a:ext cx="483658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>
                    <a:latin typeface="나눔스퀘어 네오 OTF Heavy" panose="00000A00000000000000" pitchFamily="50" charset="-127"/>
                    <a:ea typeface="나눔스퀘어 네오 OTF Heavy" panose="00000A00000000000000" pitchFamily="50" charset="-127"/>
                  </a:rPr>
                  <a:t>발표를 마치겠습니다</a:t>
                </a:r>
                <a:r>
                  <a:rPr lang="en-US" altLang="ko-KR" sz="4000" dirty="0">
                    <a:latin typeface="나눔스퀘어 네오 OTF Heavy" panose="00000A00000000000000" pitchFamily="50" charset="-127"/>
                    <a:ea typeface="나눔스퀘어 네오 OTF Heavy" panose="00000A00000000000000" pitchFamily="50" charset="-127"/>
                  </a:rPr>
                  <a:t>.</a:t>
                </a:r>
                <a:endParaRPr lang="ko-KR" altLang="en-US" sz="40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32E5F629-5029-4302-ADFF-8FE48167C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712" y="3149798"/>
                <a:ext cx="48365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96AE15-14DD-4EAC-BAB6-EB42FB34A26A}"/>
                </a:ext>
              </a:extLst>
            </p:cNvPr>
            <p:cNvSpPr txBox="1"/>
            <p:nvPr/>
          </p:nvSpPr>
          <p:spPr>
            <a:xfrm>
              <a:off x="4019950" y="3244334"/>
              <a:ext cx="4152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Life Is Cube </a:t>
              </a:r>
              <a:r>
                <a:rPr lang="ko-KR" altLang="en-US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▶ </a:t>
              </a:r>
              <a:r>
                <a:rPr lang="ko-KR" altLang="en-US" dirty="0">
                  <a:highlight>
                    <a:srgbClr val="FFE16D"/>
                  </a:highlight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윤성민</a:t>
              </a:r>
              <a:r>
                <a:rPr lang="en-US" altLang="ko-KR" dirty="0">
                  <a:highlight>
                    <a:srgbClr val="FFE16D"/>
                  </a:highlight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, </a:t>
              </a:r>
              <a:r>
                <a:rPr lang="ko-KR" altLang="en-US" dirty="0">
                  <a:highlight>
                    <a:srgbClr val="FFE16D"/>
                  </a:highlight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박세훈</a:t>
              </a:r>
              <a:r>
                <a:rPr lang="en-US" altLang="ko-KR" dirty="0">
                  <a:highlight>
                    <a:srgbClr val="FFE16D"/>
                  </a:highlight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, </a:t>
              </a:r>
              <a:r>
                <a:rPr lang="ko-KR" altLang="en-US" dirty="0">
                  <a:highlight>
                    <a:srgbClr val="FFE16D"/>
                  </a:highlight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김재희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59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2827F7-1F5B-46F1-B47D-343617084F0B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7A2CE-7308-4B2C-9EB8-04BE756D7078}"/>
              </a:ext>
            </a:extLst>
          </p:cNvPr>
          <p:cNvSpPr txBox="1"/>
          <p:nvPr/>
        </p:nvSpPr>
        <p:spPr>
          <a:xfrm>
            <a:off x="3751448" y="2321004"/>
            <a:ext cx="46891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장난감 큐브</a:t>
            </a:r>
            <a:r>
              <a:rPr lang="en-US" altLang="ko-KR" sz="66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!</a:t>
            </a:r>
            <a:endParaRPr lang="ko-KR" altLang="en-US" sz="6600" dirty="0">
              <a:highlight>
                <a:srgbClr val="FFE16D"/>
              </a:highlight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0162A3-E5C2-478C-A057-2190E87053B9}"/>
              </a:ext>
            </a:extLst>
          </p:cNvPr>
          <p:cNvGrpSpPr/>
          <p:nvPr/>
        </p:nvGrpSpPr>
        <p:grpSpPr>
          <a:xfrm>
            <a:off x="4342956" y="1084994"/>
            <a:ext cx="3506088" cy="584775"/>
            <a:chOff x="4342956" y="1084994"/>
            <a:chExt cx="3506088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F77C23-9D60-433A-857F-788C18D67DB6}"/>
                </a:ext>
              </a:extLst>
            </p:cNvPr>
            <p:cNvSpPr txBox="1"/>
            <p:nvPr/>
          </p:nvSpPr>
          <p:spPr>
            <a:xfrm>
              <a:off x="4342956" y="1084994"/>
              <a:ext cx="35060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아이디어 선정 배경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BC5436D-DC34-4E3E-B851-C318FCF9AC49}"/>
                </a:ext>
              </a:extLst>
            </p:cNvPr>
            <p:cNvCxnSpPr>
              <a:cxnSpLocks/>
            </p:cNvCxnSpPr>
            <p:nvPr/>
          </p:nvCxnSpPr>
          <p:spPr>
            <a:xfrm>
              <a:off x="4342956" y="1669769"/>
              <a:ext cx="35060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6904BC7-D01E-4660-BB17-186AEF597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1" y="3429000"/>
            <a:ext cx="2053977" cy="205397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BAC2D61-9625-4169-B3EA-1134C932637D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CF4199-CE87-407E-8FDE-23ADAAF34C20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D85BF7F-18FF-4D7F-9695-89287EC69AEE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AA144A-471B-4194-971E-4928F4799398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77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2827F7-1F5B-46F1-B47D-343617084F0B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1E551F-7ED1-4A7E-B789-7E2BBD9D024E}"/>
              </a:ext>
            </a:extLst>
          </p:cNvPr>
          <p:cNvGrpSpPr/>
          <p:nvPr/>
        </p:nvGrpSpPr>
        <p:grpSpPr>
          <a:xfrm>
            <a:off x="4342956" y="742166"/>
            <a:ext cx="3506088" cy="584775"/>
            <a:chOff x="4342956" y="1084994"/>
            <a:chExt cx="3506088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1F65F0-F5D3-4595-BDB2-E765A65C37B7}"/>
                </a:ext>
              </a:extLst>
            </p:cNvPr>
            <p:cNvSpPr txBox="1"/>
            <p:nvPr/>
          </p:nvSpPr>
          <p:spPr>
            <a:xfrm>
              <a:off x="4342956" y="1084994"/>
              <a:ext cx="35060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아이디어 선정 배경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3E1CF3B-763D-44BC-8321-6D669FE06F7B}"/>
                </a:ext>
              </a:extLst>
            </p:cNvPr>
            <p:cNvCxnSpPr>
              <a:cxnSpLocks/>
            </p:cNvCxnSpPr>
            <p:nvPr/>
          </p:nvCxnSpPr>
          <p:spPr>
            <a:xfrm>
              <a:off x="4342956" y="1669769"/>
              <a:ext cx="35060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빠른 시간 안에 3x3 루빅 큐브 맞추는 법 가장 쉬운 튜토리얼 - YouTube">
            <a:extLst>
              <a:ext uri="{FF2B5EF4-FFF2-40B4-BE49-F238E27FC236}">
                <a16:creationId xmlns:a16="http://schemas.microsoft.com/office/drawing/2014/main" id="{4825CCF4-67C2-4368-A65E-42FEB5BC4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9"/>
          <a:stretch/>
        </p:blipFill>
        <p:spPr bwMode="auto">
          <a:xfrm>
            <a:off x="1998327" y="1683399"/>
            <a:ext cx="8195345" cy="36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9C86DAE-4B5A-48DD-B2F0-21019EFBF1FC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7EA17BE-F7E0-42B1-BAE1-1663BF063395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4E9E58E-D63B-4886-8625-38A824A62822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D5D2E2A-187A-40C9-9A36-0EBD36B66B7D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6713E76-8A44-494C-B03C-0644D5D5A7B1}"/>
              </a:ext>
            </a:extLst>
          </p:cNvPr>
          <p:cNvGrpSpPr/>
          <p:nvPr/>
        </p:nvGrpSpPr>
        <p:grpSpPr>
          <a:xfrm>
            <a:off x="5169076" y="5759622"/>
            <a:ext cx="1853848" cy="674927"/>
            <a:chOff x="927059" y="1668706"/>
            <a:chExt cx="10337882" cy="376369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42C2EC4-CC07-4A4E-8EF9-F9972C7A804D}"/>
                </a:ext>
              </a:extLst>
            </p:cNvPr>
            <p:cNvGrpSpPr/>
            <p:nvPr/>
          </p:nvGrpSpPr>
          <p:grpSpPr>
            <a:xfrm>
              <a:off x="927059" y="1668706"/>
              <a:ext cx="10337882" cy="3763695"/>
              <a:chOff x="927059" y="1762394"/>
              <a:chExt cx="10337882" cy="3763695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5967EC1-BB87-48D2-93B0-28B23C55F941}"/>
                  </a:ext>
                </a:extLst>
              </p:cNvPr>
              <p:cNvSpPr/>
              <p:nvPr/>
            </p:nvSpPr>
            <p:spPr>
              <a:xfrm>
                <a:off x="927059" y="1762394"/>
                <a:ext cx="10337882" cy="37636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Picture 2" descr="https://cdn.discordapp.com/attachments/1098570449534857310/1117062143594987670/orcx98v7vv4b1.png">
                <a:extLst>
                  <a:ext uri="{FF2B5EF4-FFF2-40B4-BE49-F238E27FC236}">
                    <a16:creationId xmlns:a16="http://schemas.microsoft.com/office/drawing/2014/main" id="{AF1F51B9-E489-4A48-B482-73EDF7CBF9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416"/>
              <a:stretch/>
            </p:blipFill>
            <p:spPr bwMode="auto">
              <a:xfrm>
                <a:off x="6844294" y="1971334"/>
                <a:ext cx="4339790" cy="34502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https://cdn.discordapp.com/attachments/1098570449534857310/1117062143594987670/orcx98v7vv4b1.png">
                <a:extLst>
                  <a:ext uri="{FF2B5EF4-FFF2-40B4-BE49-F238E27FC236}">
                    <a16:creationId xmlns:a16="http://schemas.microsoft.com/office/drawing/2014/main" id="{EE98BBBE-AF58-4309-BAF6-03F6A1AAE5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 bwMode="auto">
              <a:xfrm>
                <a:off x="1007916" y="1907166"/>
                <a:ext cx="4339790" cy="347919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화살표: 오른쪽 3">
                <a:extLst>
                  <a:ext uri="{FF2B5EF4-FFF2-40B4-BE49-F238E27FC236}">
                    <a16:creationId xmlns:a16="http://schemas.microsoft.com/office/drawing/2014/main" id="{F318D5F2-4E67-4E3D-946A-66094F037A22}"/>
                  </a:ext>
                </a:extLst>
              </p:cNvPr>
              <p:cNvSpPr/>
              <p:nvPr/>
            </p:nvSpPr>
            <p:spPr>
              <a:xfrm>
                <a:off x="5493161" y="4826796"/>
                <a:ext cx="1205677" cy="456186"/>
              </a:xfrm>
              <a:custGeom>
                <a:avLst/>
                <a:gdLst>
                  <a:gd name="connsiteX0" fmla="*/ 0 w 1687398"/>
                  <a:gd name="connsiteY0" fmla="*/ 205781 h 823123"/>
                  <a:gd name="connsiteX1" fmla="*/ 1275837 w 1687398"/>
                  <a:gd name="connsiteY1" fmla="*/ 205781 h 823123"/>
                  <a:gd name="connsiteX2" fmla="*/ 1275837 w 1687398"/>
                  <a:gd name="connsiteY2" fmla="*/ 0 h 823123"/>
                  <a:gd name="connsiteX3" fmla="*/ 1687398 w 1687398"/>
                  <a:gd name="connsiteY3" fmla="*/ 411562 h 823123"/>
                  <a:gd name="connsiteX4" fmla="*/ 1275837 w 1687398"/>
                  <a:gd name="connsiteY4" fmla="*/ 823123 h 823123"/>
                  <a:gd name="connsiteX5" fmla="*/ 1275837 w 1687398"/>
                  <a:gd name="connsiteY5" fmla="*/ 617342 h 823123"/>
                  <a:gd name="connsiteX6" fmla="*/ 0 w 1687398"/>
                  <a:gd name="connsiteY6" fmla="*/ 617342 h 823123"/>
                  <a:gd name="connsiteX7" fmla="*/ 0 w 1687398"/>
                  <a:gd name="connsiteY7" fmla="*/ 205781 h 823123"/>
                  <a:gd name="connsiteX0" fmla="*/ 271463 w 1687398"/>
                  <a:gd name="connsiteY0" fmla="*/ 367706 h 823123"/>
                  <a:gd name="connsiteX1" fmla="*/ 1275837 w 1687398"/>
                  <a:gd name="connsiteY1" fmla="*/ 205781 h 823123"/>
                  <a:gd name="connsiteX2" fmla="*/ 1275837 w 1687398"/>
                  <a:gd name="connsiteY2" fmla="*/ 0 h 823123"/>
                  <a:gd name="connsiteX3" fmla="*/ 1687398 w 1687398"/>
                  <a:gd name="connsiteY3" fmla="*/ 411562 h 823123"/>
                  <a:gd name="connsiteX4" fmla="*/ 1275837 w 1687398"/>
                  <a:gd name="connsiteY4" fmla="*/ 823123 h 823123"/>
                  <a:gd name="connsiteX5" fmla="*/ 1275837 w 1687398"/>
                  <a:gd name="connsiteY5" fmla="*/ 617342 h 823123"/>
                  <a:gd name="connsiteX6" fmla="*/ 0 w 1687398"/>
                  <a:gd name="connsiteY6" fmla="*/ 617342 h 823123"/>
                  <a:gd name="connsiteX7" fmla="*/ 271463 w 1687398"/>
                  <a:gd name="connsiteY7" fmla="*/ 367706 h 823123"/>
                  <a:gd name="connsiteX0" fmla="*/ 330995 w 1687398"/>
                  <a:gd name="connsiteY0" fmla="*/ 260549 h 823123"/>
                  <a:gd name="connsiteX1" fmla="*/ 1275837 w 1687398"/>
                  <a:gd name="connsiteY1" fmla="*/ 205781 h 823123"/>
                  <a:gd name="connsiteX2" fmla="*/ 1275837 w 1687398"/>
                  <a:gd name="connsiteY2" fmla="*/ 0 h 823123"/>
                  <a:gd name="connsiteX3" fmla="*/ 1687398 w 1687398"/>
                  <a:gd name="connsiteY3" fmla="*/ 411562 h 823123"/>
                  <a:gd name="connsiteX4" fmla="*/ 1275837 w 1687398"/>
                  <a:gd name="connsiteY4" fmla="*/ 823123 h 823123"/>
                  <a:gd name="connsiteX5" fmla="*/ 1275837 w 1687398"/>
                  <a:gd name="connsiteY5" fmla="*/ 617342 h 823123"/>
                  <a:gd name="connsiteX6" fmla="*/ 0 w 1687398"/>
                  <a:gd name="connsiteY6" fmla="*/ 617342 h 823123"/>
                  <a:gd name="connsiteX7" fmla="*/ 330995 w 1687398"/>
                  <a:gd name="connsiteY7" fmla="*/ 260549 h 823123"/>
                  <a:gd name="connsiteX0" fmla="*/ 154783 w 1511186"/>
                  <a:gd name="connsiteY0" fmla="*/ 260549 h 823123"/>
                  <a:gd name="connsiteX1" fmla="*/ 1099625 w 1511186"/>
                  <a:gd name="connsiteY1" fmla="*/ 205781 h 823123"/>
                  <a:gd name="connsiteX2" fmla="*/ 1099625 w 1511186"/>
                  <a:gd name="connsiteY2" fmla="*/ 0 h 823123"/>
                  <a:gd name="connsiteX3" fmla="*/ 1511186 w 1511186"/>
                  <a:gd name="connsiteY3" fmla="*/ 411562 h 823123"/>
                  <a:gd name="connsiteX4" fmla="*/ 1099625 w 1511186"/>
                  <a:gd name="connsiteY4" fmla="*/ 823123 h 823123"/>
                  <a:gd name="connsiteX5" fmla="*/ 1099625 w 1511186"/>
                  <a:gd name="connsiteY5" fmla="*/ 617342 h 823123"/>
                  <a:gd name="connsiteX6" fmla="*/ 0 w 1511186"/>
                  <a:gd name="connsiteY6" fmla="*/ 586386 h 823123"/>
                  <a:gd name="connsiteX7" fmla="*/ 154783 w 1511186"/>
                  <a:gd name="connsiteY7" fmla="*/ 260549 h 823123"/>
                  <a:gd name="connsiteX0" fmla="*/ 192883 w 1549286"/>
                  <a:gd name="connsiteY0" fmla="*/ 260549 h 823123"/>
                  <a:gd name="connsiteX1" fmla="*/ 1137725 w 1549286"/>
                  <a:gd name="connsiteY1" fmla="*/ 205781 h 823123"/>
                  <a:gd name="connsiteX2" fmla="*/ 1137725 w 1549286"/>
                  <a:gd name="connsiteY2" fmla="*/ 0 h 823123"/>
                  <a:gd name="connsiteX3" fmla="*/ 1549286 w 1549286"/>
                  <a:gd name="connsiteY3" fmla="*/ 411562 h 823123"/>
                  <a:gd name="connsiteX4" fmla="*/ 1137725 w 1549286"/>
                  <a:gd name="connsiteY4" fmla="*/ 823123 h 823123"/>
                  <a:gd name="connsiteX5" fmla="*/ 1137725 w 1549286"/>
                  <a:gd name="connsiteY5" fmla="*/ 617342 h 823123"/>
                  <a:gd name="connsiteX6" fmla="*/ 0 w 1549286"/>
                  <a:gd name="connsiteY6" fmla="*/ 522093 h 823123"/>
                  <a:gd name="connsiteX7" fmla="*/ 192883 w 1549286"/>
                  <a:gd name="connsiteY7" fmla="*/ 260549 h 823123"/>
                  <a:gd name="connsiteX0" fmla="*/ 192883 w 1549286"/>
                  <a:gd name="connsiteY0" fmla="*/ 260549 h 823123"/>
                  <a:gd name="connsiteX1" fmla="*/ 1137725 w 1549286"/>
                  <a:gd name="connsiteY1" fmla="*/ 205781 h 823123"/>
                  <a:gd name="connsiteX2" fmla="*/ 1137725 w 1549286"/>
                  <a:gd name="connsiteY2" fmla="*/ 0 h 823123"/>
                  <a:gd name="connsiteX3" fmla="*/ 1549286 w 1549286"/>
                  <a:gd name="connsiteY3" fmla="*/ 411562 h 823123"/>
                  <a:gd name="connsiteX4" fmla="*/ 1137725 w 1549286"/>
                  <a:gd name="connsiteY4" fmla="*/ 823123 h 823123"/>
                  <a:gd name="connsiteX5" fmla="*/ 1137725 w 1549286"/>
                  <a:gd name="connsiteY5" fmla="*/ 617342 h 823123"/>
                  <a:gd name="connsiteX6" fmla="*/ 0 w 1549286"/>
                  <a:gd name="connsiteY6" fmla="*/ 522093 h 823123"/>
                  <a:gd name="connsiteX7" fmla="*/ 192883 w 1549286"/>
                  <a:gd name="connsiteY7" fmla="*/ 260549 h 823123"/>
                  <a:gd name="connsiteX0" fmla="*/ 192883 w 1549286"/>
                  <a:gd name="connsiteY0" fmla="*/ 260549 h 823123"/>
                  <a:gd name="connsiteX1" fmla="*/ 1104388 w 1549286"/>
                  <a:gd name="connsiteY1" fmla="*/ 374850 h 823123"/>
                  <a:gd name="connsiteX2" fmla="*/ 1137725 w 1549286"/>
                  <a:gd name="connsiteY2" fmla="*/ 0 h 823123"/>
                  <a:gd name="connsiteX3" fmla="*/ 1549286 w 1549286"/>
                  <a:gd name="connsiteY3" fmla="*/ 411562 h 823123"/>
                  <a:gd name="connsiteX4" fmla="*/ 1137725 w 1549286"/>
                  <a:gd name="connsiteY4" fmla="*/ 823123 h 823123"/>
                  <a:gd name="connsiteX5" fmla="*/ 1137725 w 1549286"/>
                  <a:gd name="connsiteY5" fmla="*/ 617342 h 823123"/>
                  <a:gd name="connsiteX6" fmla="*/ 0 w 1549286"/>
                  <a:gd name="connsiteY6" fmla="*/ 522093 h 823123"/>
                  <a:gd name="connsiteX7" fmla="*/ 192883 w 1549286"/>
                  <a:gd name="connsiteY7" fmla="*/ 260549 h 823123"/>
                  <a:gd name="connsiteX0" fmla="*/ 192883 w 1696923"/>
                  <a:gd name="connsiteY0" fmla="*/ 260549 h 823123"/>
                  <a:gd name="connsiteX1" fmla="*/ 1104388 w 1696923"/>
                  <a:gd name="connsiteY1" fmla="*/ 374850 h 823123"/>
                  <a:gd name="connsiteX2" fmla="*/ 1137725 w 1696923"/>
                  <a:gd name="connsiteY2" fmla="*/ 0 h 823123"/>
                  <a:gd name="connsiteX3" fmla="*/ 1696923 w 1696923"/>
                  <a:gd name="connsiteY3" fmla="*/ 123431 h 823123"/>
                  <a:gd name="connsiteX4" fmla="*/ 1137725 w 1696923"/>
                  <a:gd name="connsiteY4" fmla="*/ 823123 h 823123"/>
                  <a:gd name="connsiteX5" fmla="*/ 1137725 w 1696923"/>
                  <a:gd name="connsiteY5" fmla="*/ 617342 h 823123"/>
                  <a:gd name="connsiteX6" fmla="*/ 0 w 1696923"/>
                  <a:gd name="connsiteY6" fmla="*/ 522093 h 823123"/>
                  <a:gd name="connsiteX7" fmla="*/ 192883 w 1696923"/>
                  <a:gd name="connsiteY7" fmla="*/ 260549 h 823123"/>
                  <a:gd name="connsiteX0" fmla="*/ 192883 w 1696923"/>
                  <a:gd name="connsiteY0" fmla="*/ 137118 h 699692"/>
                  <a:gd name="connsiteX1" fmla="*/ 1104388 w 1696923"/>
                  <a:gd name="connsiteY1" fmla="*/ 251419 h 699692"/>
                  <a:gd name="connsiteX2" fmla="*/ 1282981 w 1696923"/>
                  <a:gd name="connsiteY2" fmla="*/ 105169 h 699692"/>
                  <a:gd name="connsiteX3" fmla="*/ 1696923 w 1696923"/>
                  <a:gd name="connsiteY3" fmla="*/ 0 h 699692"/>
                  <a:gd name="connsiteX4" fmla="*/ 1137725 w 1696923"/>
                  <a:gd name="connsiteY4" fmla="*/ 699692 h 699692"/>
                  <a:gd name="connsiteX5" fmla="*/ 1137725 w 1696923"/>
                  <a:gd name="connsiteY5" fmla="*/ 493911 h 699692"/>
                  <a:gd name="connsiteX6" fmla="*/ 0 w 1696923"/>
                  <a:gd name="connsiteY6" fmla="*/ 398662 h 699692"/>
                  <a:gd name="connsiteX7" fmla="*/ 192883 w 1696923"/>
                  <a:gd name="connsiteY7" fmla="*/ 137118 h 699692"/>
                  <a:gd name="connsiteX0" fmla="*/ 192883 w 1696923"/>
                  <a:gd name="connsiteY0" fmla="*/ 160537 h 723111"/>
                  <a:gd name="connsiteX1" fmla="*/ 1104388 w 1696923"/>
                  <a:gd name="connsiteY1" fmla="*/ 274838 h 723111"/>
                  <a:gd name="connsiteX2" fmla="*/ 1121056 w 1696923"/>
                  <a:gd name="connsiteY2" fmla="*/ 0 h 723111"/>
                  <a:gd name="connsiteX3" fmla="*/ 1696923 w 1696923"/>
                  <a:gd name="connsiteY3" fmla="*/ 23419 h 723111"/>
                  <a:gd name="connsiteX4" fmla="*/ 1137725 w 1696923"/>
                  <a:gd name="connsiteY4" fmla="*/ 723111 h 723111"/>
                  <a:gd name="connsiteX5" fmla="*/ 1137725 w 1696923"/>
                  <a:gd name="connsiteY5" fmla="*/ 517330 h 723111"/>
                  <a:gd name="connsiteX6" fmla="*/ 0 w 1696923"/>
                  <a:gd name="connsiteY6" fmla="*/ 422081 h 723111"/>
                  <a:gd name="connsiteX7" fmla="*/ 192883 w 1696923"/>
                  <a:gd name="connsiteY7" fmla="*/ 160537 h 723111"/>
                  <a:gd name="connsiteX0" fmla="*/ 192883 w 1696923"/>
                  <a:gd name="connsiteY0" fmla="*/ 160537 h 596905"/>
                  <a:gd name="connsiteX1" fmla="*/ 1104388 w 1696923"/>
                  <a:gd name="connsiteY1" fmla="*/ 274838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137725 w 1696923"/>
                  <a:gd name="connsiteY5" fmla="*/ 517330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104388 w 1696923"/>
                  <a:gd name="connsiteY1" fmla="*/ 274838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137725 w 1696923"/>
                  <a:gd name="connsiteY5" fmla="*/ 517330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104388 w 1696923"/>
                  <a:gd name="connsiteY1" fmla="*/ 274838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418712 w 1696923"/>
                  <a:gd name="connsiteY5" fmla="*/ 436367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104388 w 1696923"/>
                  <a:gd name="connsiteY1" fmla="*/ 274838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379217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104388 w 1696923"/>
                  <a:gd name="connsiteY1" fmla="*/ 274838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206782 w 1696923"/>
                  <a:gd name="connsiteY1" fmla="*/ 184351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304414 w 1696923"/>
                  <a:gd name="connsiteY1" fmla="*/ 177207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282983 w 1696923"/>
                  <a:gd name="connsiteY1" fmla="*/ 172444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282983 w 1696923"/>
                  <a:gd name="connsiteY1" fmla="*/ 172444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282983 w 1696923"/>
                  <a:gd name="connsiteY1" fmla="*/ 172444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640874"/>
                  <a:gd name="connsiteX1" fmla="*/ 1282983 w 1696923"/>
                  <a:gd name="connsiteY1" fmla="*/ 172444 h 640874"/>
                  <a:gd name="connsiteX2" fmla="*/ 1121056 w 1696923"/>
                  <a:gd name="connsiteY2" fmla="*/ 0 h 640874"/>
                  <a:gd name="connsiteX3" fmla="*/ 1696923 w 1696923"/>
                  <a:gd name="connsiteY3" fmla="*/ 23419 h 640874"/>
                  <a:gd name="connsiteX4" fmla="*/ 1675888 w 1696923"/>
                  <a:gd name="connsiteY4" fmla="*/ 596905 h 640874"/>
                  <a:gd name="connsiteX5" fmla="*/ 1506819 w 1696923"/>
                  <a:gd name="connsiteY5" fmla="*/ 414936 h 640874"/>
                  <a:gd name="connsiteX6" fmla="*/ 827111 w 1696923"/>
                  <a:gd name="connsiteY6" fmla="*/ 640868 h 640874"/>
                  <a:gd name="connsiteX7" fmla="*/ 0 w 1696923"/>
                  <a:gd name="connsiteY7" fmla="*/ 422081 h 640874"/>
                  <a:gd name="connsiteX8" fmla="*/ 192883 w 1696923"/>
                  <a:gd name="connsiteY8" fmla="*/ 160537 h 640874"/>
                  <a:gd name="connsiteX0" fmla="*/ 192883 w 1696923"/>
                  <a:gd name="connsiteY0" fmla="*/ 160537 h 641610"/>
                  <a:gd name="connsiteX1" fmla="*/ 1282983 w 1696923"/>
                  <a:gd name="connsiteY1" fmla="*/ 172444 h 641610"/>
                  <a:gd name="connsiteX2" fmla="*/ 1121056 w 1696923"/>
                  <a:gd name="connsiteY2" fmla="*/ 0 h 641610"/>
                  <a:gd name="connsiteX3" fmla="*/ 1696923 w 1696923"/>
                  <a:gd name="connsiteY3" fmla="*/ 23419 h 641610"/>
                  <a:gd name="connsiteX4" fmla="*/ 1675888 w 1696923"/>
                  <a:gd name="connsiteY4" fmla="*/ 596905 h 641610"/>
                  <a:gd name="connsiteX5" fmla="*/ 1506819 w 1696923"/>
                  <a:gd name="connsiteY5" fmla="*/ 414936 h 641610"/>
                  <a:gd name="connsiteX6" fmla="*/ 1298598 w 1696923"/>
                  <a:gd name="connsiteY6" fmla="*/ 528948 h 641610"/>
                  <a:gd name="connsiteX7" fmla="*/ 827111 w 1696923"/>
                  <a:gd name="connsiteY7" fmla="*/ 640868 h 641610"/>
                  <a:gd name="connsiteX8" fmla="*/ 0 w 1696923"/>
                  <a:gd name="connsiteY8" fmla="*/ 422081 h 641610"/>
                  <a:gd name="connsiteX9" fmla="*/ 192883 w 1696923"/>
                  <a:gd name="connsiteY9" fmla="*/ 160537 h 641610"/>
                  <a:gd name="connsiteX0" fmla="*/ 192883 w 1696923"/>
                  <a:gd name="connsiteY0" fmla="*/ 160537 h 641594"/>
                  <a:gd name="connsiteX1" fmla="*/ 1282983 w 1696923"/>
                  <a:gd name="connsiteY1" fmla="*/ 172444 h 641594"/>
                  <a:gd name="connsiteX2" fmla="*/ 1121056 w 1696923"/>
                  <a:gd name="connsiteY2" fmla="*/ 0 h 641594"/>
                  <a:gd name="connsiteX3" fmla="*/ 1696923 w 1696923"/>
                  <a:gd name="connsiteY3" fmla="*/ 23419 h 641594"/>
                  <a:gd name="connsiteX4" fmla="*/ 1675888 w 1696923"/>
                  <a:gd name="connsiteY4" fmla="*/ 596905 h 641594"/>
                  <a:gd name="connsiteX5" fmla="*/ 1506819 w 1696923"/>
                  <a:gd name="connsiteY5" fmla="*/ 414936 h 641594"/>
                  <a:gd name="connsiteX6" fmla="*/ 1458142 w 1696923"/>
                  <a:gd name="connsiteY6" fmla="*/ 445605 h 641594"/>
                  <a:gd name="connsiteX7" fmla="*/ 1298598 w 1696923"/>
                  <a:gd name="connsiteY7" fmla="*/ 528948 h 641594"/>
                  <a:gd name="connsiteX8" fmla="*/ 827111 w 1696923"/>
                  <a:gd name="connsiteY8" fmla="*/ 640868 h 641594"/>
                  <a:gd name="connsiteX9" fmla="*/ 0 w 1696923"/>
                  <a:gd name="connsiteY9" fmla="*/ 422081 h 641594"/>
                  <a:gd name="connsiteX10" fmla="*/ 192883 w 1696923"/>
                  <a:gd name="connsiteY10" fmla="*/ 160537 h 641594"/>
                  <a:gd name="connsiteX0" fmla="*/ 192883 w 1696923"/>
                  <a:gd name="connsiteY0" fmla="*/ 160537 h 642056"/>
                  <a:gd name="connsiteX1" fmla="*/ 1282983 w 1696923"/>
                  <a:gd name="connsiteY1" fmla="*/ 172444 h 642056"/>
                  <a:gd name="connsiteX2" fmla="*/ 1121056 w 1696923"/>
                  <a:gd name="connsiteY2" fmla="*/ 0 h 642056"/>
                  <a:gd name="connsiteX3" fmla="*/ 1696923 w 1696923"/>
                  <a:gd name="connsiteY3" fmla="*/ 23419 h 642056"/>
                  <a:gd name="connsiteX4" fmla="*/ 1675888 w 1696923"/>
                  <a:gd name="connsiteY4" fmla="*/ 596905 h 642056"/>
                  <a:gd name="connsiteX5" fmla="*/ 1506819 w 1696923"/>
                  <a:gd name="connsiteY5" fmla="*/ 414936 h 642056"/>
                  <a:gd name="connsiteX6" fmla="*/ 1458142 w 1696923"/>
                  <a:gd name="connsiteY6" fmla="*/ 445605 h 642056"/>
                  <a:gd name="connsiteX7" fmla="*/ 1298598 w 1696923"/>
                  <a:gd name="connsiteY7" fmla="*/ 528948 h 642056"/>
                  <a:gd name="connsiteX8" fmla="*/ 827111 w 1696923"/>
                  <a:gd name="connsiteY8" fmla="*/ 640868 h 642056"/>
                  <a:gd name="connsiteX9" fmla="*/ 388961 w 1696923"/>
                  <a:gd name="connsiteY9" fmla="*/ 600386 h 642056"/>
                  <a:gd name="connsiteX10" fmla="*/ 0 w 1696923"/>
                  <a:gd name="connsiteY10" fmla="*/ 422081 h 642056"/>
                  <a:gd name="connsiteX11" fmla="*/ 192883 w 1696923"/>
                  <a:gd name="connsiteY11" fmla="*/ 160537 h 642056"/>
                  <a:gd name="connsiteX0" fmla="*/ 192883 w 1696923"/>
                  <a:gd name="connsiteY0" fmla="*/ 160537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92883 w 1696923"/>
                  <a:gd name="connsiteY12" fmla="*/ 160537 h 642056"/>
                  <a:gd name="connsiteX0" fmla="*/ 169071 w 1696923"/>
                  <a:gd name="connsiteY0" fmla="*/ 193874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69071 w 1696923"/>
                  <a:gd name="connsiteY12" fmla="*/ 193874 h 642056"/>
                  <a:gd name="connsiteX0" fmla="*/ 188121 w 1696923"/>
                  <a:gd name="connsiteY0" fmla="*/ 162917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53279 w 1696923"/>
                  <a:gd name="connsiteY1" fmla="*/ 314636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53279 w 1696923"/>
                  <a:gd name="connsiteY1" fmla="*/ 314636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53279 w 1696923"/>
                  <a:gd name="connsiteY1" fmla="*/ 314636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53279 w 1696923"/>
                  <a:gd name="connsiteY1" fmla="*/ 314636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53279 w 1696923"/>
                  <a:gd name="connsiteY1" fmla="*/ 314636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96923" h="642056">
                    <a:moveTo>
                      <a:pt x="188121" y="162917"/>
                    </a:moveTo>
                    <a:cubicBezTo>
                      <a:pt x="385504" y="249784"/>
                      <a:pt x="471596" y="312652"/>
                      <a:pt x="653279" y="314636"/>
                    </a:cubicBezTo>
                    <a:cubicBezTo>
                      <a:pt x="946881" y="345194"/>
                      <a:pt x="1203036" y="212977"/>
                      <a:pt x="1282983" y="172444"/>
                    </a:cubicBezTo>
                    <a:lnTo>
                      <a:pt x="1121056" y="0"/>
                    </a:lnTo>
                    <a:lnTo>
                      <a:pt x="1696923" y="23419"/>
                    </a:lnTo>
                    <a:lnTo>
                      <a:pt x="1675888" y="596905"/>
                    </a:lnTo>
                    <a:lnTo>
                      <a:pt x="1506819" y="414936"/>
                    </a:lnTo>
                    <a:cubicBezTo>
                      <a:pt x="1470131" y="386544"/>
                      <a:pt x="1492845" y="426603"/>
                      <a:pt x="1458142" y="445605"/>
                    </a:cubicBezTo>
                    <a:cubicBezTo>
                      <a:pt x="1423439" y="464607"/>
                      <a:pt x="1403373" y="493229"/>
                      <a:pt x="1298598" y="528948"/>
                    </a:cubicBezTo>
                    <a:cubicBezTo>
                      <a:pt x="1193823" y="564667"/>
                      <a:pt x="972367" y="636106"/>
                      <a:pt x="827111" y="640868"/>
                    </a:cubicBezTo>
                    <a:cubicBezTo>
                      <a:pt x="681855" y="645630"/>
                      <a:pt x="526813" y="636851"/>
                      <a:pt x="388961" y="600386"/>
                    </a:cubicBezTo>
                    <a:cubicBezTo>
                      <a:pt x="251109" y="563922"/>
                      <a:pt x="39030" y="488245"/>
                      <a:pt x="0" y="422081"/>
                    </a:cubicBezTo>
                    <a:lnTo>
                      <a:pt x="188121" y="1629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E8438F-F694-490B-9E3A-266C0BCD34FF}"/>
                </a:ext>
              </a:extLst>
            </p:cNvPr>
            <p:cNvSpPr txBox="1"/>
            <p:nvPr/>
          </p:nvSpPr>
          <p:spPr>
            <a:xfrm>
              <a:off x="5143091" y="3965901"/>
              <a:ext cx="1905806" cy="858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>
                  <a:solidFill>
                    <a:schemeClr val="bg1">
                      <a:lumMod val="95000"/>
                    </a:schemeClr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개발 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2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2827F7-1F5B-46F1-B47D-343617084F0B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1E551F-7ED1-4A7E-B789-7E2BBD9D024E}"/>
              </a:ext>
            </a:extLst>
          </p:cNvPr>
          <p:cNvGrpSpPr/>
          <p:nvPr/>
        </p:nvGrpSpPr>
        <p:grpSpPr>
          <a:xfrm>
            <a:off x="4342956" y="746782"/>
            <a:ext cx="3506088" cy="584775"/>
            <a:chOff x="4342956" y="1084994"/>
            <a:chExt cx="3506088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1F65F0-F5D3-4595-BDB2-E765A65C37B7}"/>
                </a:ext>
              </a:extLst>
            </p:cNvPr>
            <p:cNvSpPr txBox="1"/>
            <p:nvPr/>
          </p:nvSpPr>
          <p:spPr>
            <a:xfrm>
              <a:off x="4342956" y="1084994"/>
              <a:ext cx="35060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아이디어 선정 배경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3E1CF3B-763D-44BC-8321-6D669FE06F7B}"/>
                </a:ext>
              </a:extLst>
            </p:cNvPr>
            <p:cNvCxnSpPr>
              <a:cxnSpLocks/>
            </p:cNvCxnSpPr>
            <p:nvPr/>
          </p:nvCxnSpPr>
          <p:spPr>
            <a:xfrm>
              <a:off x="4342956" y="1669769"/>
              <a:ext cx="35060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빠른 시간 안에 3x3 루빅 큐브 맞추는 법 가장 쉬운 튜토리얼 - YouTube">
            <a:extLst>
              <a:ext uri="{FF2B5EF4-FFF2-40B4-BE49-F238E27FC236}">
                <a16:creationId xmlns:a16="http://schemas.microsoft.com/office/drawing/2014/main" id="{1E46A897-C3E1-40B3-9732-E33E629F7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9"/>
          <a:stretch/>
        </p:blipFill>
        <p:spPr bwMode="auto">
          <a:xfrm>
            <a:off x="5356048" y="5769551"/>
            <a:ext cx="1479904" cy="65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2EF27E-D383-4870-9FBC-F8790A077745}"/>
              </a:ext>
            </a:extLst>
          </p:cNvPr>
          <p:cNvGrpSpPr/>
          <p:nvPr/>
        </p:nvGrpSpPr>
        <p:grpSpPr>
          <a:xfrm>
            <a:off x="927059" y="1668706"/>
            <a:ext cx="10337882" cy="3763695"/>
            <a:chOff x="927059" y="1668706"/>
            <a:chExt cx="10337882" cy="37636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8AEB9A2-129A-459A-9532-CB99E929906A}"/>
                </a:ext>
              </a:extLst>
            </p:cNvPr>
            <p:cNvGrpSpPr/>
            <p:nvPr/>
          </p:nvGrpSpPr>
          <p:grpSpPr>
            <a:xfrm>
              <a:off x="927059" y="1668706"/>
              <a:ext cx="10337882" cy="3763695"/>
              <a:chOff x="927059" y="1762394"/>
              <a:chExt cx="10337882" cy="376369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652B6D7-FB66-4297-9C82-5451ABDB877F}"/>
                  </a:ext>
                </a:extLst>
              </p:cNvPr>
              <p:cNvSpPr/>
              <p:nvPr/>
            </p:nvSpPr>
            <p:spPr>
              <a:xfrm>
                <a:off x="927059" y="1762394"/>
                <a:ext cx="10337882" cy="376369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2" descr="https://cdn.discordapp.com/attachments/1098570449534857310/1117062143594987670/orcx98v7vv4b1.png">
                <a:extLst>
                  <a:ext uri="{FF2B5EF4-FFF2-40B4-BE49-F238E27FC236}">
                    <a16:creationId xmlns:a16="http://schemas.microsoft.com/office/drawing/2014/main" id="{A359F154-5CB6-4979-A2F2-D01EC873F1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416"/>
              <a:stretch/>
            </p:blipFill>
            <p:spPr bwMode="auto">
              <a:xfrm>
                <a:off x="6844294" y="1971334"/>
                <a:ext cx="4339790" cy="345021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https://cdn.discordapp.com/attachments/1098570449534857310/1117062143594987670/orcx98v7vv4b1.png">
                <a:extLst>
                  <a:ext uri="{FF2B5EF4-FFF2-40B4-BE49-F238E27FC236}">
                    <a16:creationId xmlns:a16="http://schemas.microsoft.com/office/drawing/2014/main" id="{3F316910-8C5B-4570-BB40-6CCE958998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 bwMode="auto">
              <a:xfrm>
                <a:off x="1007916" y="1907166"/>
                <a:ext cx="4339790" cy="3479192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화살표: 오른쪽 3">
                <a:extLst>
                  <a:ext uri="{FF2B5EF4-FFF2-40B4-BE49-F238E27FC236}">
                    <a16:creationId xmlns:a16="http://schemas.microsoft.com/office/drawing/2014/main" id="{F0F771C2-A7DD-4812-9ABC-8E93CFE984B1}"/>
                  </a:ext>
                </a:extLst>
              </p:cNvPr>
              <p:cNvSpPr/>
              <p:nvPr/>
            </p:nvSpPr>
            <p:spPr>
              <a:xfrm>
                <a:off x="5493161" y="4826796"/>
                <a:ext cx="1205677" cy="456186"/>
              </a:xfrm>
              <a:custGeom>
                <a:avLst/>
                <a:gdLst>
                  <a:gd name="connsiteX0" fmla="*/ 0 w 1687398"/>
                  <a:gd name="connsiteY0" fmla="*/ 205781 h 823123"/>
                  <a:gd name="connsiteX1" fmla="*/ 1275837 w 1687398"/>
                  <a:gd name="connsiteY1" fmla="*/ 205781 h 823123"/>
                  <a:gd name="connsiteX2" fmla="*/ 1275837 w 1687398"/>
                  <a:gd name="connsiteY2" fmla="*/ 0 h 823123"/>
                  <a:gd name="connsiteX3" fmla="*/ 1687398 w 1687398"/>
                  <a:gd name="connsiteY3" fmla="*/ 411562 h 823123"/>
                  <a:gd name="connsiteX4" fmla="*/ 1275837 w 1687398"/>
                  <a:gd name="connsiteY4" fmla="*/ 823123 h 823123"/>
                  <a:gd name="connsiteX5" fmla="*/ 1275837 w 1687398"/>
                  <a:gd name="connsiteY5" fmla="*/ 617342 h 823123"/>
                  <a:gd name="connsiteX6" fmla="*/ 0 w 1687398"/>
                  <a:gd name="connsiteY6" fmla="*/ 617342 h 823123"/>
                  <a:gd name="connsiteX7" fmla="*/ 0 w 1687398"/>
                  <a:gd name="connsiteY7" fmla="*/ 205781 h 823123"/>
                  <a:gd name="connsiteX0" fmla="*/ 271463 w 1687398"/>
                  <a:gd name="connsiteY0" fmla="*/ 367706 h 823123"/>
                  <a:gd name="connsiteX1" fmla="*/ 1275837 w 1687398"/>
                  <a:gd name="connsiteY1" fmla="*/ 205781 h 823123"/>
                  <a:gd name="connsiteX2" fmla="*/ 1275837 w 1687398"/>
                  <a:gd name="connsiteY2" fmla="*/ 0 h 823123"/>
                  <a:gd name="connsiteX3" fmla="*/ 1687398 w 1687398"/>
                  <a:gd name="connsiteY3" fmla="*/ 411562 h 823123"/>
                  <a:gd name="connsiteX4" fmla="*/ 1275837 w 1687398"/>
                  <a:gd name="connsiteY4" fmla="*/ 823123 h 823123"/>
                  <a:gd name="connsiteX5" fmla="*/ 1275837 w 1687398"/>
                  <a:gd name="connsiteY5" fmla="*/ 617342 h 823123"/>
                  <a:gd name="connsiteX6" fmla="*/ 0 w 1687398"/>
                  <a:gd name="connsiteY6" fmla="*/ 617342 h 823123"/>
                  <a:gd name="connsiteX7" fmla="*/ 271463 w 1687398"/>
                  <a:gd name="connsiteY7" fmla="*/ 367706 h 823123"/>
                  <a:gd name="connsiteX0" fmla="*/ 330995 w 1687398"/>
                  <a:gd name="connsiteY0" fmla="*/ 260549 h 823123"/>
                  <a:gd name="connsiteX1" fmla="*/ 1275837 w 1687398"/>
                  <a:gd name="connsiteY1" fmla="*/ 205781 h 823123"/>
                  <a:gd name="connsiteX2" fmla="*/ 1275837 w 1687398"/>
                  <a:gd name="connsiteY2" fmla="*/ 0 h 823123"/>
                  <a:gd name="connsiteX3" fmla="*/ 1687398 w 1687398"/>
                  <a:gd name="connsiteY3" fmla="*/ 411562 h 823123"/>
                  <a:gd name="connsiteX4" fmla="*/ 1275837 w 1687398"/>
                  <a:gd name="connsiteY4" fmla="*/ 823123 h 823123"/>
                  <a:gd name="connsiteX5" fmla="*/ 1275837 w 1687398"/>
                  <a:gd name="connsiteY5" fmla="*/ 617342 h 823123"/>
                  <a:gd name="connsiteX6" fmla="*/ 0 w 1687398"/>
                  <a:gd name="connsiteY6" fmla="*/ 617342 h 823123"/>
                  <a:gd name="connsiteX7" fmla="*/ 330995 w 1687398"/>
                  <a:gd name="connsiteY7" fmla="*/ 260549 h 823123"/>
                  <a:gd name="connsiteX0" fmla="*/ 154783 w 1511186"/>
                  <a:gd name="connsiteY0" fmla="*/ 260549 h 823123"/>
                  <a:gd name="connsiteX1" fmla="*/ 1099625 w 1511186"/>
                  <a:gd name="connsiteY1" fmla="*/ 205781 h 823123"/>
                  <a:gd name="connsiteX2" fmla="*/ 1099625 w 1511186"/>
                  <a:gd name="connsiteY2" fmla="*/ 0 h 823123"/>
                  <a:gd name="connsiteX3" fmla="*/ 1511186 w 1511186"/>
                  <a:gd name="connsiteY3" fmla="*/ 411562 h 823123"/>
                  <a:gd name="connsiteX4" fmla="*/ 1099625 w 1511186"/>
                  <a:gd name="connsiteY4" fmla="*/ 823123 h 823123"/>
                  <a:gd name="connsiteX5" fmla="*/ 1099625 w 1511186"/>
                  <a:gd name="connsiteY5" fmla="*/ 617342 h 823123"/>
                  <a:gd name="connsiteX6" fmla="*/ 0 w 1511186"/>
                  <a:gd name="connsiteY6" fmla="*/ 586386 h 823123"/>
                  <a:gd name="connsiteX7" fmla="*/ 154783 w 1511186"/>
                  <a:gd name="connsiteY7" fmla="*/ 260549 h 823123"/>
                  <a:gd name="connsiteX0" fmla="*/ 192883 w 1549286"/>
                  <a:gd name="connsiteY0" fmla="*/ 260549 h 823123"/>
                  <a:gd name="connsiteX1" fmla="*/ 1137725 w 1549286"/>
                  <a:gd name="connsiteY1" fmla="*/ 205781 h 823123"/>
                  <a:gd name="connsiteX2" fmla="*/ 1137725 w 1549286"/>
                  <a:gd name="connsiteY2" fmla="*/ 0 h 823123"/>
                  <a:gd name="connsiteX3" fmla="*/ 1549286 w 1549286"/>
                  <a:gd name="connsiteY3" fmla="*/ 411562 h 823123"/>
                  <a:gd name="connsiteX4" fmla="*/ 1137725 w 1549286"/>
                  <a:gd name="connsiteY4" fmla="*/ 823123 h 823123"/>
                  <a:gd name="connsiteX5" fmla="*/ 1137725 w 1549286"/>
                  <a:gd name="connsiteY5" fmla="*/ 617342 h 823123"/>
                  <a:gd name="connsiteX6" fmla="*/ 0 w 1549286"/>
                  <a:gd name="connsiteY6" fmla="*/ 522093 h 823123"/>
                  <a:gd name="connsiteX7" fmla="*/ 192883 w 1549286"/>
                  <a:gd name="connsiteY7" fmla="*/ 260549 h 823123"/>
                  <a:gd name="connsiteX0" fmla="*/ 192883 w 1549286"/>
                  <a:gd name="connsiteY0" fmla="*/ 260549 h 823123"/>
                  <a:gd name="connsiteX1" fmla="*/ 1137725 w 1549286"/>
                  <a:gd name="connsiteY1" fmla="*/ 205781 h 823123"/>
                  <a:gd name="connsiteX2" fmla="*/ 1137725 w 1549286"/>
                  <a:gd name="connsiteY2" fmla="*/ 0 h 823123"/>
                  <a:gd name="connsiteX3" fmla="*/ 1549286 w 1549286"/>
                  <a:gd name="connsiteY3" fmla="*/ 411562 h 823123"/>
                  <a:gd name="connsiteX4" fmla="*/ 1137725 w 1549286"/>
                  <a:gd name="connsiteY4" fmla="*/ 823123 h 823123"/>
                  <a:gd name="connsiteX5" fmla="*/ 1137725 w 1549286"/>
                  <a:gd name="connsiteY5" fmla="*/ 617342 h 823123"/>
                  <a:gd name="connsiteX6" fmla="*/ 0 w 1549286"/>
                  <a:gd name="connsiteY6" fmla="*/ 522093 h 823123"/>
                  <a:gd name="connsiteX7" fmla="*/ 192883 w 1549286"/>
                  <a:gd name="connsiteY7" fmla="*/ 260549 h 823123"/>
                  <a:gd name="connsiteX0" fmla="*/ 192883 w 1549286"/>
                  <a:gd name="connsiteY0" fmla="*/ 260549 h 823123"/>
                  <a:gd name="connsiteX1" fmla="*/ 1104388 w 1549286"/>
                  <a:gd name="connsiteY1" fmla="*/ 374850 h 823123"/>
                  <a:gd name="connsiteX2" fmla="*/ 1137725 w 1549286"/>
                  <a:gd name="connsiteY2" fmla="*/ 0 h 823123"/>
                  <a:gd name="connsiteX3" fmla="*/ 1549286 w 1549286"/>
                  <a:gd name="connsiteY3" fmla="*/ 411562 h 823123"/>
                  <a:gd name="connsiteX4" fmla="*/ 1137725 w 1549286"/>
                  <a:gd name="connsiteY4" fmla="*/ 823123 h 823123"/>
                  <a:gd name="connsiteX5" fmla="*/ 1137725 w 1549286"/>
                  <a:gd name="connsiteY5" fmla="*/ 617342 h 823123"/>
                  <a:gd name="connsiteX6" fmla="*/ 0 w 1549286"/>
                  <a:gd name="connsiteY6" fmla="*/ 522093 h 823123"/>
                  <a:gd name="connsiteX7" fmla="*/ 192883 w 1549286"/>
                  <a:gd name="connsiteY7" fmla="*/ 260549 h 823123"/>
                  <a:gd name="connsiteX0" fmla="*/ 192883 w 1696923"/>
                  <a:gd name="connsiteY0" fmla="*/ 260549 h 823123"/>
                  <a:gd name="connsiteX1" fmla="*/ 1104388 w 1696923"/>
                  <a:gd name="connsiteY1" fmla="*/ 374850 h 823123"/>
                  <a:gd name="connsiteX2" fmla="*/ 1137725 w 1696923"/>
                  <a:gd name="connsiteY2" fmla="*/ 0 h 823123"/>
                  <a:gd name="connsiteX3" fmla="*/ 1696923 w 1696923"/>
                  <a:gd name="connsiteY3" fmla="*/ 123431 h 823123"/>
                  <a:gd name="connsiteX4" fmla="*/ 1137725 w 1696923"/>
                  <a:gd name="connsiteY4" fmla="*/ 823123 h 823123"/>
                  <a:gd name="connsiteX5" fmla="*/ 1137725 w 1696923"/>
                  <a:gd name="connsiteY5" fmla="*/ 617342 h 823123"/>
                  <a:gd name="connsiteX6" fmla="*/ 0 w 1696923"/>
                  <a:gd name="connsiteY6" fmla="*/ 522093 h 823123"/>
                  <a:gd name="connsiteX7" fmla="*/ 192883 w 1696923"/>
                  <a:gd name="connsiteY7" fmla="*/ 260549 h 823123"/>
                  <a:gd name="connsiteX0" fmla="*/ 192883 w 1696923"/>
                  <a:gd name="connsiteY0" fmla="*/ 137118 h 699692"/>
                  <a:gd name="connsiteX1" fmla="*/ 1104388 w 1696923"/>
                  <a:gd name="connsiteY1" fmla="*/ 251419 h 699692"/>
                  <a:gd name="connsiteX2" fmla="*/ 1282981 w 1696923"/>
                  <a:gd name="connsiteY2" fmla="*/ 105169 h 699692"/>
                  <a:gd name="connsiteX3" fmla="*/ 1696923 w 1696923"/>
                  <a:gd name="connsiteY3" fmla="*/ 0 h 699692"/>
                  <a:gd name="connsiteX4" fmla="*/ 1137725 w 1696923"/>
                  <a:gd name="connsiteY4" fmla="*/ 699692 h 699692"/>
                  <a:gd name="connsiteX5" fmla="*/ 1137725 w 1696923"/>
                  <a:gd name="connsiteY5" fmla="*/ 493911 h 699692"/>
                  <a:gd name="connsiteX6" fmla="*/ 0 w 1696923"/>
                  <a:gd name="connsiteY6" fmla="*/ 398662 h 699692"/>
                  <a:gd name="connsiteX7" fmla="*/ 192883 w 1696923"/>
                  <a:gd name="connsiteY7" fmla="*/ 137118 h 699692"/>
                  <a:gd name="connsiteX0" fmla="*/ 192883 w 1696923"/>
                  <a:gd name="connsiteY0" fmla="*/ 160537 h 723111"/>
                  <a:gd name="connsiteX1" fmla="*/ 1104388 w 1696923"/>
                  <a:gd name="connsiteY1" fmla="*/ 274838 h 723111"/>
                  <a:gd name="connsiteX2" fmla="*/ 1121056 w 1696923"/>
                  <a:gd name="connsiteY2" fmla="*/ 0 h 723111"/>
                  <a:gd name="connsiteX3" fmla="*/ 1696923 w 1696923"/>
                  <a:gd name="connsiteY3" fmla="*/ 23419 h 723111"/>
                  <a:gd name="connsiteX4" fmla="*/ 1137725 w 1696923"/>
                  <a:gd name="connsiteY4" fmla="*/ 723111 h 723111"/>
                  <a:gd name="connsiteX5" fmla="*/ 1137725 w 1696923"/>
                  <a:gd name="connsiteY5" fmla="*/ 517330 h 723111"/>
                  <a:gd name="connsiteX6" fmla="*/ 0 w 1696923"/>
                  <a:gd name="connsiteY6" fmla="*/ 422081 h 723111"/>
                  <a:gd name="connsiteX7" fmla="*/ 192883 w 1696923"/>
                  <a:gd name="connsiteY7" fmla="*/ 160537 h 723111"/>
                  <a:gd name="connsiteX0" fmla="*/ 192883 w 1696923"/>
                  <a:gd name="connsiteY0" fmla="*/ 160537 h 596905"/>
                  <a:gd name="connsiteX1" fmla="*/ 1104388 w 1696923"/>
                  <a:gd name="connsiteY1" fmla="*/ 274838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137725 w 1696923"/>
                  <a:gd name="connsiteY5" fmla="*/ 517330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104388 w 1696923"/>
                  <a:gd name="connsiteY1" fmla="*/ 274838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137725 w 1696923"/>
                  <a:gd name="connsiteY5" fmla="*/ 517330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104388 w 1696923"/>
                  <a:gd name="connsiteY1" fmla="*/ 274838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418712 w 1696923"/>
                  <a:gd name="connsiteY5" fmla="*/ 436367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104388 w 1696923"/>
                  <a:gd name="connsiteY1" fmla="*/ 274838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379217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104388 w 1696923"/>
                  <a:gd name="connsiteY1" fmla="*/ 274838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206782 w 1696923"/>
                  <a:gd name="connsiteY1" fmla="*/ 184351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304414 w 1696923"/>
                  <a:gd name="connsiteY1" fmla="*/ 177207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282983 w 1696923"/>
                  <a:gd name="connsiteY1" fmla="*/ 172444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282983 w 1696923"/>
                  <a:gd name="connsiteY1" fmla="*/ 172444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596905"/>
                  <a:gd name="connsiteX1" fmla="*/ 1282983 w 1696923"/>
                  <a:gd name="connsiteY1" fmla="*/ 172444 h 596905"/>
                  <a:gd name="connsiteX2" fmla="*/ 1121056 w 1696923"/>
                  <a:gd name="connsiteY2" fmla="*/ 0 h 596905"/>
                  <a:gd name="connsiteX3" fmla="*/ 1696923 w 1696923"/>
                  <a:gd name="connsiteY3" fmla="*/ 23419 h 596905"/>
                  <a:gd name="connsiteX4" fmla="*/ 1675888 w 1696923"/>
                  <a:gd name="connsiteY4" fmla="*/ 596905 h 596905"/>
                  <a:gd name="connsiteX5" fmla="*/ 1506819 w 1696923"/>
                  <a:gd name="connsiteY5" fmla="*/ 414936 h 596905"/>
                  <a:gd name="connsiteX6" fmla="*/ 0 w 1696923"/>
                  <a:gd name="connsiteY6" fmla="*/ 422081 h 596905"/>
                  <a:gd name="connsiteX7" fmla="*/ 192883 w 1696923"/>
                  <a:gd name="connsiteY7" fmla="*/ 160537 h 596905"/>
                  <a:gd name="connsiteX0" fmla="*/ 192883 w 1696923"/>
                  <a:gd name="connsiteY0" fmla="*/ 160537 h 640874"/>
                  <a:gd name="connsiteX1" fmla="*/ 1282983 w 1696923"/>
                  <a:gd name="connsiteY1" fmla="*/ 172444 h 640874"/>
                  <a:gd name="connsiteX2" fmla="*/ 1121056 w 1696923"/>
                  <a:gd name="connsiteY2" fmla="*/ 0 h 640874"/>
                  <a:gd name="connsiteX3" fmla="*/ 1696923 w 1696923"/>
                  <a:gd name="connsiteY3" fmla="*/ 23419 h 640874"/>
                  <a:gd name="connsiteX4" fmla="*/ 1675888 w 1696923"/>
                  <a:gd name="connsiteY4" fmla="*/ 596905 h 640874"/>
                  <a:gd name="connsiteX5" fmla="*/ 1506819 w 1696923"/>
                  <a:gd name="connsiteY5" fmla="*/ 414936 h 640874"/>
                  <a:gd name="connsiteX6" fmla="*/ 827111 w 1696923"/>
                  <a:gd name="connsiteY6" fmla="*/ 640868 h 640874"/>
                  <a:gd name="connsiteX7" fmla="*/ 0 w 1696923"/>
                  <a:gd name="connsiteY7" fmla="*/ 422081 h 640874"/>
                  <a:gd name="connsiteX8" fmla="*/ 192883 w 1696923"/>
                  <a:gd name="connsiteY8" fmla="*/ 160537 h 640874"/>
                  <a:gd name="connsiteX0" fmla="*/ 192883 w 1696923"/>
                  <a:gd name="connsiteY0" fmla="*/ 160537 h 641610"/>
                  <a:gd name="connsiteX1" fmla="*/ 1282983 w 1696923"/>
                  <a:gd name="connsiteY1" fmla="*/ 172444 h 641610"/>
                  <a:gd name="connsiteX2" fmla="*/ 1121056 w 1696923"/>
                  <a:gd name="connsiteY2" fmla="*/ 0 h 641610"/>
                  <a:gd name="connsiteX3" fmla="*/ 1696923 w 1696923"/>
                  <a:gd name="connsiteY3" fmla="*/ 23419 h 641610"/>
                  <a:gd name="connsiteX4" fmla="*/ 1675888 w 1696923"/>
                  <a:gd name="connsiteY4" fmla="*/ 596905 h 641610"/>
                  <a:gd name="connsiteX5" fmla="*/ 1506819 w 1696923"/>
                  <a:gd name="connsiteY5" fmla="*/ 414936 h 641610"/>
                  <a:gd name="connsiteX6" fmla="*/ 1298598 w 1696923"/>
                  <a:gd name="connsiteY6" fmla="*/ 528948 h 641610"/>
                  <a:gd name="connsiteX7" fmla="*/ 827111 w 1696923"/>
                  <a:gd name="connsiteY7" fmla="*/ 640868 h 641610"/>
                  <a:gd name="connsiteX8" fmla="*/ 0 w 1696923"/>
                  <a:gd name="connsiteY8" fmla="*/ 422081 h 641610"/>
                  <a:gd name="connsiteX9" fmla="*/ 192883 w 1696923"/>
                  <a:gd name="connsiteY9" fmla="*/ 160537 h 641610"/>
                  <a:gd name="connsiteX0" fmla="*/ 192883 w 1696923"/>
                  <a:gd name="connsiteY0" fmla="*/ 160537 h 641594"/>
                  <a:gd name="connsiteX1" fmla="*/ 1282983 w 1696923"/>
                  <a:gd name="connsiteY1" fmla="*/ 172444 h 641594"/>
                  <a:gd name="connsiteX2" fmla="*/ 1121056 w 1696923"/>
                  <a:gd name="connsiteY2" fmla="*/ 0 h 641594"/>
                  <a:gd name="connsiteX3" fmla="*/ 1696923 w 1696923"/>
                  <a:gd name="connsiteY3" fmla="*/ 23419 h 641594"/>
                  <a:gd name="connsiteX4" fmla="*/ 1675888 w 1696923"/>
                  <a:gd name="connsiteY4" fmla="*/ 596905 h 641594"/>
                  <a:gd name="connsiteX5" fmla="*/ 1506819 w 1696923"/>
                  <a:gd name="connsiteY5" fmla="*/ 414936 h 641594"/>
                  <a:gd name="connsiteX6" fmla="*/ 1458142 w 1696923"/>
                  <a:gd name="connsiteY6" fmla="*/ 445605 h 641594"/>
                  <a:gd name="connsiteX7" fmla="*/ 1298598 w 1696923"/>
                  <a:gd name="connsiteY7" fmla="*/ 528948 h 641594"/>
                  <a:gd name="connsiteX8" fmla="*/ 827111 w 1696923"/>
                  <a:gd name="connsiteY8" fmla="*/ 640868 h 641594"/>
                  <a:gd name="connsiteX9" fmla="*/ 0 w 1696923"/>
                  <a:gd name="connsiteY9" fmla="*/ 422081 h 641594"/>
                  <a:gd name="connsiteX10" fmla="*/ 192883 w 1696923"/>
                  <a:gd name="connsiteY10" fmla="*/ 160537 h 641594"/>
                  <a:gd name="connsiteX0" fmla="*/ 192883 w 1696923"/>
                  <a:gd name="connsiteY0" fmla="*/ 160537 h 642056"/>
                  <a:gd name="connsiteX1" fmla="*/ 1282983 w 1696923"/>
                  <a:gd name="connsiteY1" fmla="*/ 172444 h 642056"/>
                  <a:gd name="connsiteX2" fmla="*/ 1121056 w 1696923"/>
                  <a:gd name="connsiteY2" fmla="*/ 0 h 642056"/>
                  <a:gd name="connsiteX3" fmla="*/ 1696923 w 1696923"/>
                  <a:gd name="connsiteY3" fmla="*/ 23419 h 642056"/>
                  <a:gd name="connsiteX4" fmla="*/ 1675888 w 1696923"/>
                  <a:gd name="connsiteY4" fmla="*/ 596905 h 642056"/>
                  <a:gd name="connsiteX5" fmla="*/ 1506819 w 1696923"/>
                  <a:gd name="connsiteY5" fmla="*/ 414936 h 642056"/>
                  <a:gd name="connsiteX6" fmla="*/ 1458142 w 1696923"/>
                  <a:gd name="connsiteY6" fmla="*/ 445605 h 642056"/>
                  <a:gd name="connsiteX7" fmla="*/ 1298598 w 1696923"/>
                  <a:gd name="connsiteY7" fmla="*/ 528948 h 642056"/>
                  <a:gd name="connsiteX8" fmla="*/ 827111 w 1696923"/>
                  <a:gd name="connsiteY8" fmla="*/ 640868 h 642056"/>
                  <a:gd name="connsiteX9" fmla="*/ 388961 w 1696923"/>
                  <a:gd name="connsiteY9" fmla="*/ 600386 h 642056"/>
                  <a:gd name="connsiteX10" fmla="*/ 0 w 1696923"/>
                  <a:gd name="connsiteY10" fmla="*/ 422081 h 642056"/>
                  <a:gd name="connsiteX11" fmla="*/ 192883 w 1696923"/>
                  <a:gd name="connsiteY11" fmla="*/ 160537 h 642056"/>
                  <a:gd name="connsiteX0" fmla="*/ 192883 w 1696923"/>
                  <a:gd name="connsiteY0" fmla="*/ 160537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92883 w 1696923"/>
                  <a:gd name="connsiteY12" fmla="*/ 160537 h 642056"/>
                  <a:gd name="connsiteX0" fmla="*/ 169071 w 1696923"/>
                  <a:gd name="connsiteY0" fmla="*/ 193874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69071 w 1696923"/>
                  <a:gd name="connsiteY12" fmla="*/ 193874 h 642056"/>
                  <a:gd name="connsiteX0" fmla="*/ 188121 w 1696923"/>
                  <a:gd name="connsiteY0" fmla="*/ 162917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41373 w 1696923"/>
                  <a:gd name="connsiteY1" fmla="*/ 305111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53279 w 1696923"/>
                  <a:gd name="connsiteY1" fmla="*/ 314636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53279 w 1696923"/>
                  <a:gd name="connsiteY1" fmla="*/ 314636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53279 w 1696923"/>
                  <a:gd name="connsiteY1" fmla="*/ 314636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53279 w 1696923"/>
                  <a:gd name="connsiteY1" fmla="*/ 314636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  <a:gd name="connsiteX0" fmla="*/ 188121 w 1696923"/>
                  <a:gd name="connsiteY0" fmla="*/ 162917 h 642056"/>
                  <a:gd name="connsiteX1" fmla="*/ 653279 w 1696923"/>
                  <a:gd name="connsiteY1" fmla="*/ 314636 h 642056"/>
                  <a:gd name="connsiteX2" fmla="*/ 1282983 w 1696923"/>
                  <a:gd name="connsiteY2" fmla="*/ 172444 h 642056"/>
                  <a:gd name="connsiteX3" fmla="*/ 1121056 w 1696923"/>
                  <a:gd name="connsiteY3" fmla="*/ 0 h 642056"/>
                  <a:gd name="connsiteX4" fmla="*/ 1696923 w 1696923"/>
                  <a:gd name="connsiteY4" fmla="*/ 23419 h 642056"/>
                  <a:gd name="connsiteX5" fmla="*/ 1675888 w 1696923"/>
                  <a:gd name="connsiteY5" fmla="*/ 596905 h 642056"/>
                  <a:gd name="connsiteX6" fmla="*/ 1506819 w 1696923"/>
                  <a:gd name="connsiteY6" fmla="*/ 414936 h 642056"/>
                  <a:gd name="connsiteX7" fmla="*/ 1458142 w 1696923"/>
                  <a:gd name="connsiteY7" fmla="*/ 445605 h 642056"/>
                  <a:gd name="connsiteX8" fmla="*/ 1298598 w 1696923"/>
                  <a:gd name="connsiteY8" fmla="*/ 528948 h 642056"/>
                  <a:gd name="connsiteX9" fmla="*/ 827111 w 1696923"/>
                  <a:gd name="connsiteY9" fmla="*/ 640868 h 642056"/>
                  <a:gd name="connsiteX10" fmla="*/ 388961 w 1696923"/>
                  <a:gd name="connsiteY10" fmla="*/ 600386 h 642056"/>
                  <a:gd name="connsiteX11" fmla="*/ 0 w 1696923"/>
                  <a:gd name="connsiteY11" fmla="*/ 422081 h 642056"/>
                  <a:gd name="connsiteX12" fmla="*/ 188121 w 1696923"/>
                  <a:gd name="connsiteY12" fmla="*/ 162917 h 64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96923" h="642056">
                    <a:moveTo>
                      <a:pt x="188121" y="162917"/>
                    </a:moveTo>
                    <a:cubicBezTo>
                      <a:pt x="385504" y="249784"/>
                      <a:pt x="471596" y="312652"/>
                      <a:pt x="653279" y="314636"/>
                    </a:cubicBezTo>
                    <a:cubicBezTo>
                      <a:pt x="946881" y="345194"/>
                      <a:pt x="1203036" y="212977"/>
                      <a:pt x="1282983" y="172444"/>
                    </a:cubicBezTo>
                    <a:lnTo>
                      <a:pt x="1121056" y="0"/>
                    </a:lnTo>
                    <a:lnTo>
                      <a:pt x="1696923" y="23419"/>
                    </a:lnTo>
                    <a:lnTo>
                      <a:pt x="1675888" y="596905"/>
                    </a:lnTo>
                    <a:lnTo>
                      <a:pt x="1506819" y="414936"/>
                    </a:lnTo>
                    <a:cubicBezTo>
                      <a:pt x="1470131" y="386544"/>
                      <a:pt x="1492845" y="426603"/>
                      <a:pt x="1458142" y="445605"/>
                    </a:cubicBezTo>
                    <a:cubicBezTo>
                      <a:pt x="1423439" y="464607"/>
                      <a:pt x="1403373" y="493229"/>
                      <a:pt x="1298598" y="528948"/>
                    </a:cubicBezTo>
                    <a:cubicBezTo>
                      <a:pt x="1193823" y="564667"/>
                      <a:pt x="972367" y="636106"/>
                      <a:pt x="827111" y="640868"/>
                    </a:cubicBezTo>
                    <a:cubicBezTo>
                      <a:pt x="681855" y="645630"/>
                      <a:pt x="526813" y="636851"/>
                      <a:pt x="388961" y="600386"/>
                    </a:cubicBezTo>
                    <a:cubicBezTo>
                      <a:pt x="251109" y="563922"/>
                      <a:pt x="39030" y="488245"/>
                      <a:pt x="0" y="422081"/>
                    </a:cubicBezTo>
                    <a:lnTo>
                      <a:pt x="188121" y="1629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694C23-53FB-4433-9E0C-0FCF99D562EB}"/>
                </a:ext>
              </a:extLst>
            </p:cNvPr>
            <p:cNvSpPr txBox="1"/>
            <p:nvPr/>
          </p:nvSpPr>
          <p:spPr>
            <a:xfrm>
              <a:off x="5645395" y="4211292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개발 후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6A3DAE16-9CDE-4164-B82F-52D0C4CC8FE3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8D70856-7D09-4B1B-8356-8E9751ACA8D5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02DDFC6-9F12-4733-9D7B-C07F0A402E51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45F75E8-2F76-4826-A1D4-8FB49147FC4C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3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2827F7-1F5B-46F1-B47D-343617084F0B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53B6A-9FCA-41C7-8235-498D809B8846}"/>
              </a:ext>
            </a:extLst>
          </p:cNvPr>
          <p:cNvSpPr txBox="1"/>
          <p:nvPr/>
        </p:nvSpPr>
        <p:spPr>
          <a:xfrm>
            <a:off x="1698803" y="2085648"/>
            <a:ext cx="8794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“</a:t>
            </a:r>
            <a:r>
              <a:rPr lang="ko-KR" altLang="en-US" sz="28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환경파괴에 대한 경각심</a:t>
            </a:r>
            <a:r>
              <a:rPr lang="ko-KR" altLang="en-US" sz="2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을 불러일으키는 </a:t>
            </a:r>
            <a:r>
              <a:rPr lang="ko-KR" altLang="en-US" sz="2800" dirty="0">
                <a:highlight>
                  <a:srgbClr val="FFE16D"/>
                </a:highligh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게임</a:t>
            </a:r>
            <a:r>
              <a:rPr lang="ko-KR" altLang="en-US" sz="2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을 만들자</a:t>
            </a:r>
            <a:r>
              <a:rPr lang="en-US" altLang="ko-KR" sz="2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!</a:t>
            </a:r>
            <a:r>
              <a:rPr lang="en-US" altLang="ko-KR" sz="2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”</a:t>
            </a:r>
            <a:endParaRPr lang="ko-KR" altLang="en-US" sz="28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32CCC7-FC38-45E7-A909-B516C636AEF9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37E42F7-0D4C-48A2-99E3-D0422A3F34F0}"/>
              </a:ext>
            </a:extLst>
          </p:cNvPr>
          <p:cNvSpPr/>
          <p:nvPr/>
        </p:nvSpPr>
        <p:spPr>
          <a:xfrm>
            <a:off x="581890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2CF7B3E-DF4D-43D4-ABF5-76231CF189A4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F7D90E2-812D-427F-875A-A99CB6F7D366}"/>
              </a:ext>
            </a:extLst>
          </p:cNvPr>
          <p:cNvSpPr/>
          <p:nvPr/>
        </p:nvSpPr>
        <p:spPr>
          <a:xfrm>
            <a:off x="5921826" y="3013017"/>
            <a:ext cx="348349" cy="831967"/>
          </a:xfrm>
          <a:prstGeom prst="downArrow">
            <a:avLst>
              <a:gd name="adj1" fmla="val 50000"/>
              <a:gd name="adj2" fmla="val 797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175BB-7218-4647-9186-44FD5E6E9375}"/>
              </a:ext>
            </a:extLst>
          </p:cNvPr>
          <p:cNvGrpSpPr/>
          <p:nvPr/>
        </p:nvGrpSpPr>
        <p:grpSpPr>
          <a:xfrm>
            <a:off x="4355064" y="4249133"/>
            <a:ext cx="3481872" cy="629015"/>
            <a:chOff x="4355064" y="4249133"/>
            <a:chExt cx="3481872" cy="62901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D497E14-FBB0-4C91-AD92-122F7AD76860}"/>
                </a:ext>
              </a:extLst>
            </p:cNvPr>
            <p:cNvGrpSpPr/>
            <p:nvPr/>
          </p:nvGrpSpPr>
          <p:grpSpPr>
            <a:xfrm>
              <a:off x="4355064" y="4249133"/>
              <a:ext cx="3481872" cy="629015"/>
              <a:chOff x="3844840" y="2739510"/>
              <a:chExt cx="4502318" cy="813363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4E13750F-05D3-4011-9F3F-2F4B12D49E56}"/>
                  </a:ext>
                </a:extLst>
              </p:cNvPr>
              <p:cNvSpPr/>
              <p:nvPr/>
            </p:nvSpPr>
            <p:spPr>
              <a:xfrm>
                <a:off x="3844840" y="2739510"/>
                <a:ext cx="4502318" cy="813363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5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5FD70A-AA18-4B94-80AE-39202D9F6731}"/>
                  </a:ext>
                </a:extLst>
              </p:cNvPr>
              <p:cNvSpPr txBox="1"/>
              <p:nvPr/>
            </p:nvSpPr>
            <p:spPr>
              <a:xfrm>
                <a:off x="3967188" y="2768112"/>
                <a:ext cx="3526250" cy="756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atin typeface="나눔스퀘어 네오 OTF Heavy" panose="00000A00000000000000" pitchFamily="50" charset="-127"/>
                    <a:ea typeface="나눔스퀘어 네오 OTF Heavy" panose="00000A00000000000000" pitchFamily="50" charset="-127"/>
                  </a:rPr>
                  <a:t>게임 제안 배경</a:t>
                </a:r>
              </a:p>
            </p:txBody>
          </p:sp>
        </p:grpSp>
        <p:pic>
          <p:nvPicPr>
            <p:cNvPr id="24" name="Picture 6" descr="루빅 - 무료 모양개 아이콘">
              <a:extLst>
                <a:ext uri="{FF2B5EF4-FFF2-40B4-BE49-F238E27FC236}">
                  <a16:creationId xmlns:a16="http://schemas.microsoft.com/office/drawing/2014/main" id="{2EBB3DFD-446A-4805-9125-616770700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6711" y="4301145"/>
              <a:ext cx="524988" cy="524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839C3424-0F1C-45F6-9A6F-9AF1FF89B35D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9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0D7588-D1BC-4E1B-8935-C182BA825771}"/>
              </a:ext>
            </a:extLst>
          </p:cNvPr>
          <p:cNvSpPr/>
          <p:nvPr/>
        </p:nvSpPr>
        <p:spPr>
          <a:xfrm>
            <a:off x="233265" y="298580"/>
            <a:ext cx="11709919" cy="6232849"/>
          </a:xfrm>
          <a:prstGeom prst="rect">
            <a:avLst/>
          </a:prstGeom>
          <a:solidFill>
            <a:srgbClr val="FFFF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A1EF2E-D808-46F2-8F9B-169D433607EF}"/>
              </a:ext>
            </a:extLst>
          </p:cNvPr>
          <p:cNvGrpSpPr/>
          <p:nvPr/>
        </p:nvGrpSpPr>
        <p:grpSpPr>
          <a:xfrm>
            <a:off x="5321054" y="1412775"/>
            <a:ext cx="1549893" cy="1017160"/>
            <a:chOff x="1849454" y="746448"/>
            <a:chExt cx="966787" cy="63448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1E62442-D767-4C09-87EC-F54B3FDC1557}"/>
                </a:ext>
              </a:extLst>
            </p:cNvPr>
            <p:cNvSpPr/>
            <p:nvPr/>
          </p:nvSpPr>
          <p:spPr>
            <a:xfrm>
              <a:off x="2015608" y="746448"/>
              <a:ext cx="634480" cy="6344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bg1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2954F8-2E0B-4454-890A-971FED77E5BB}"/>
                </a:ext>
              </a:extLst>
            </p:cNvPr>
            <p:cNvSpPr txBox="1"/>
            <p:nvPr/>
          </p:nvSpPr>
          <p:spPr>
            <a:xfrm>
              <a:off x="1849454" y="775712"/>
              <a:ext cx="966787" cy="575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210 꼬물이 R" panose="02020603020101020101" pitchFamily="18" charset="-127"/>
                  <a:ea typeface="210 꼬물이 R" panose="02020603020101020101" pitchFamily="18" charset="-127"/>
                </a:rPr>
                <a:t>02</a:t>
              </a:r>
              <a:endParaRPr lang="ko-KR" altLang="en-US" sz="5400" dirty="0">
                <a:solidFill>
                  <a:schemeClr val="bg1"/>
                </a:solidFill>
                <a:latin typeface="210 꼬물이 R" panose="02020603020101020101" pitchFamily="18" charset="-127"/>
                <a:ea typeface="210 꼬물이 R" panose="02020603020101020101" pitchFamily="18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546A9D-A319-4638-AB5B-0B70CB89DD42}"/>
              </a:ext>
            </a:extLst>
          </p:cNvPr>
          <p:cNvSpPr/>
          <p:nvPr/>
        </p:nvSpPr>
        <p:spPr>
          <a:xfrm>
            <a:off x="3047035" y="2623987"/>
            <a:ext cx="6097930" cy="11016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F5E72-D881-43E3-9C82-3E29AE411932}"/>
              </a:ext>
            </a:extLst>
          </p:cNvPr>
          <p:cNvSpPr txBox="1"/>
          <p:nvPr/>
        </p:nvSpPr>
        <p:spPr>
          <a:xfrm>
            <a:off x="4274028" y="2713131"/>
            <a:ext cx="3643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게임 서비스</a:t>
            </a:r>
          </a:p>
        </p:txBody>
      </p:sp>
      <p:pic>
        <p:nvPicPr>
          <p:cNvPr id="11" name="Picture 6" descr="루빅 - 무료 모양개 아이콘">
            <a:extLst>
              <a:ext uri="{FF2B5EF4-FFF2-40B4-BE49-F238E27FC236}">
                <a16:creationId xmlns:a16="http://schemas.microsoft.com/office/drawing/2014/main" id="{D4282D40-09E5-4AB1-A68A-7B898AD2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249" y="5672666"/>
            <a:ext cx="792935" cy="7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0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7A137-467A-411A-B430-376395DED9A2}"/>
              </a:ext>
            </a:extLst>
          </p:cNvPr>
          <p:cNvSpPr txBox="1"/>
          <p:nvPr/>
        </p:nvSpPr>
        <p:spPr>
          <a:xfrm>
            <a:off x="9512875" y="434389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제안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서비스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경쟁력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6B5C6E-24AC-4368-802A-3116939B5930}"/>
              </a:ext>
            </a:extLst>
          </p:cNvPr>
          <p:cNvGrpSpPr/>
          <p:nvPr/>
        </p:nvGrpSpPr>
        <p:grpSpPr>
          <a:xfrm>
            <a:off x="5209451" y="742166"/>
            <a:ext cx="1742785" cy="584775"/>
            <a:chOff x="5224608" y="1084994"/>
            <a:chExt cx="1742785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CD803-4FD4-4D65-8BFE-374AEAEE02DC}"/>
                </a:ext>
              </a:extLst>
            </p:cNvPr>
            <p:cNvSpPr txBox="1"/>
            <p:nvPr/>
          </p:nvSpPr>
          <p:spPr>
            <a:xfrm>
              <a:off x="5224608" y="1084994"/>
              <a:ext cx="17427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시나리오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263B354-14BC-4E1B-9BB1-EE3EB57F804A}"/>
                </a:ext>
              </a:extLst>
            </p:cNvPr>
            <p:cNvCxnSpPr>
              <a:cxnSpLocks/>
            </p:cNvCxnSpPr>
            <p:nvPr/>
          </p:nvCxnSpPr>
          <p:spPr>
            <a:xfrm>
              <a:off x="5224608" y="1669769"/>
              <a:ext cx="174278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34C0587-F3A1-4FFA-AD7E-49FCFD89499F}"/>
              </a:ext>
            </a:extLst>
          </p:cNvPr>
          <p:cNvSpPr/>
          <p:nvPr/>
        </p:nvSpPr>
        <p:spPr>
          <a:xfrm>
            <a:off x="368877" y="434389"/>
            <a:ext cx="121708" cy="1217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8A2852-1792-4909-9E72-2A55E34E3E42}"/>
              </a:ext>
            </a:extLst>
          </p:cNvPr>
          <p:cNvSpPr/>
          <p:nvPr/>
        </p:nvSpPr>
        <p:spPr>
          <a:xfrm>
            <a:off x="1007916" y="1815985"/>
            <a:ext cx="10145859" cy="261937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C75C90-98EF-40A8-8171-ED478C1C0AED}"/>
              </a:ext>
            </a:extLst>
          </p:cNvPr>
          <p:cNvSpPr/>
          <p:nvPr/>
        </p:nvSpPr>
        <p:spPr>
          <a:xfrm>
            <a:off x="5162550" y="1963621"/>
            <a:ext cx="1866900" cy="2324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08548-1E35-4F7D-A5C6-ADFA40B4769B}"/>
              </a:ext>
            </a:extLst>
          </p:cNvPr>
          <p:cNvSpPr/>
          <p:nvPr/>
        </p:nvSpPr>
        <p:spPr>
          <a:xfrm>
            <a:off x="3135630" y="1963621"/>
            <a:ext cx="1866900" cy="2324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DF5A62-93BD-4A57-9936-E3C8F3349973}"/>
              </a:ext>
            </a:extLst>
          </p:cNvPr>
          <p:cNvSpPr/>
          <p:nvPr/>
        </p:nvSpPr>
        <p:spPr>
          <a:xfrm>
            <a:off x="1108710" y="1963621"/>
            <a:ext cx="1866900" cy="2324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373E1F-E163-4673-8C93-1F3DBFB1023B}"/>
              </a:ext>
            </a:extLst>
          </p:cNvPr>
          <p:cNvSpPr/>
          <p:nvPr/>
        </p:nvSpPr>
        <p:spPr>
          <a:xfrm>
            <a:off x="9216390" y="1963621"/>
            <a:ext cx="1866900" cy="2324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E17C4D-34BF-4E71-BA8A-AC3809C1C7E4}"/>
              </a:ext>
            </a:extLst>
          </p:cNvPr>
          <p:cNvSpPr/>
          <p:nvPr/>
        </p:nvSpPr>
        <p:spPr>
          <a:xfrm>
            <a:off x="7189470" y="1963621"/>
            <a:ext cx="1866900" cy="2324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지구 온난화 - 무료 자연개 아이콘">
            <a:extLst>
              <a:ext uri="{FF2B5EF4-FFF2-40B4-BE49-F238E27FC236}">
                <a16:creationId xmlns:a16="http://schemas.microsoft.com/office/drawing/2014/main" id="{08BEFF45-EED9-404C-B78A-4DE40354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29" y="2273682"/>
            <a:ext cx="1777503" cy="17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지구 온난화 - 무료 자연개 아이콘">
            <a:extLst>
              <a:ext uri="{FF2B5EF4-FFF2-40B4-BE49-F238E27FC236}">
                <a16:creationId xmlns:a16="http://schemas.microsoft.com/office/drawing/2014/main" id="{056B8B66-044B-4229-A191-812312F39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6680" l="9961" r="97461">
                        <a14:foregroundMark x1="81445" y1="62891" x2="81445" y2="62891"/>
                        <a14:foregroundMark x1="87109" y1="56055" x2="87109" y2="56055"/>
                        <a14:foregroundMark x1="90039" y1="26367" x2="90039" y2="26367"/>
                        <a14:foregroundMark x1="89844" y1="26367" x2="89844" y2="26367"/>
                        <a14:foregroundMark x1="89844" y1="26563" x2="88086" y2="30469"/>
                        <a14:foregroundMark x1="89844" y1="33008" x2="90039" y2="36328"/>
                        <a14:foregroundMark x1="90234" y1="39063" x2="90234" y2="42773"/>
                        <a14:foregroundMark x1="90820" y1="55273" x2="90820" y2="55273"/>
                        <a14:foregroundMark x1="90430" y1="61719" x2="90430" y2="58984"/>
                        <a14:foregroundMark x1="90234" y1="56055" x2="89648" y2="41797"/>
                        <a14:foregroundMark x1="88477" y1="41797" x2="80664" y2="57617"/>
                        <a14:foregroundMark x1="81641" y1="42773" x2="80469" y2="35742"/>
                        <a14:foregroundMark x1="82227" y1="31836" x2="82227" y2="31836"/>
                        <a14:foregroundMark x1="83203" y1="38867" x2="83203" y2="38867"/>
                        <a14:foregroundMark x1="84766" y1="38281" x2="82813" y2="31445"/>
                        <a14:foregroundMark x1="84570" y1="30469" x2="78906" y2="38867"/>
                        <a14:foregroundMark x1="82422" y1="59766" x2="82227" y2="65625"/>
                        <a14:foregroundMark x1="85156" y1="64648" x2="72656" y2="70508"/>
                        <a14:foregroundMark x1="86719" y1="53516" x2="73047" y2="66406"/>
                        <a14:foregroundMark x1="81641" y1="57813" x2="78906" y2="32813"/>
                        <a14:foregroundMark x1="78906" y1="33203" x2="79297" y2="63281"/>
                        <a14:foregroundMark x1="77734" y1="71484" x2="85352" y2="67383"/>
                        <a14:foregroundMark x1="85352" y1="73047" x2="83984" y2="89648"/>
                        <a14:foregroundMark x1="88672" y1="85352" x2="75977" y2="75000"/>
                        <a14:foregroundMark x1="77734" y1="73633" x2="79297" y2="89063"/>
                        <a14:foregroundMark x1="83398" y1="95313" x2="79492" y2="94922"/>
                        <a14:foregroundMark x1="78711" y1="94531" x2="78711" y2="94531"/>
                        <a14:foregroundMark x1="87305" y1="93750" x2="89063" y2="92578"/>
                        <a14:foregroundMark x1="93359" y1="88086" x2="94922" y2="79102"/>
                        <a14:foregroundMark x1="94531" y1="77148" x2="94531" y2="77148"/>
                        <a14:foregroundMark x1="93359" y1="75586" x2="90039" y2="70313"/>
                        <a14:foregroundMark x1="94531" y1="80469" x2="75391" y2="91211"/>
                        <a14:foregroundMark x1="75391" y1="91211" x2="71094" y2="73633"/>
                        <a14:foregroundMark x1="69141" y1="74023" x2="66016" y2="80859"/>
                        <a14:foregroundMark x1="68945" y1="84180" x2="71289" y2="90039"/>
                        <a14:foregroundMark x1="74219" y1="92188" x2="78320" y2="95313"/>
                        <a14:foregroundMark x1="76953" y1="93945" x2="70898" y2="87695"/>
                        <a14:foregroundMark x1="70117" y1="89844" x2="74609" y2="93750"/>
                        <a14:foregroundMark x1="75000" y1="93945" x2="70703" y2="90234"/>
                        <a14:foregroundMark x1="68750" y1="89453" x2="68750" y2="89453"/>
                        <a14:foregroundMark x1="71828" y1="57617" x2="71680" y2="47656"/>
                        <a14:foregroundMark x1="71875" y1="60742" x2="71828" y2="57617"/>
                        <a14:foregroundMark x1="72656" y1="29883" x2="72656" y2="29883"/>
                        <a14:foregroundMark x1="73633" y1="25391" x2="73633" y2="25391"/>
                        <a14:foregroundMark x1="83594" y1="21484" x2="83594" y2="21484"/>
                        <a14:foregroundMark x1="88086" y1="22852" x2="87695" y2="22852"/>
                        <a14:foregroundMark x1="83398" y1="21484" x2="77734" y2="20898"/>
                        <a14:foregroundMark x1="83789" y1="21094" x2="88867" y2="26367"/>
                        <a14:foregroundMark x1="88281" y1="23242" x2="80664" y2="21094"/>
                        <a14:foregroundMark x1="82617" y1="20703" x2="82617" y2="20703"/>
                        <a14:foregroundMark x1="83789" y1="19922" x2="83789" y2="19922"/>
                        <a14:foregroundMark x1="85156" y1="20313" x2="85352" y2="20703"/>
                        <a14:foregroundMark x1="86328" y1="21484" x2="86328" y2="21484"/>
                        <a14:foregroundMark x1="88867" y1="25781" x2="89258" y2="27930"/>
                        <a14:foregroundMark x1="90039" y1="30078" x2="90039" y2="30078"/>
                        <a14:foregroundMark x1="89648" y1="34961" x2="89648" y2="36133"/>
                        <a14:foregroundMark x1="91211" y1="29883" x2="90820" y2="33594"/>
                        <a14:foregroundMark x1="91406" y1="42188" x2="90234" y2="37305"/>
                        <a14:foregroundMark x1="91797" y1="91797" x2="93750" y2="86719"/>
                        <a14:foregroundMark x1="87891" y1="91406" x2="81250" y2="93164"/>
                        <a14:foregroundMark x1="86133" y1="94141" x2="80664" y2="95703"/>
                        <a14:foregroundMark x1="76758" y1="94727" x2="76758" y2="94727"/>
                        <a14:foregroundMark x1="75195" y1="94727" x2="75195" y2="94727"/>
                        <a14:foregroundMark x1="74023" y1="93555" x2="72852" y2="92188"/>
                        <a14:foregroundMark x1="70117" y1="92188" x2="70117" y2="92188"/>
                        <a14:foregroundMark x1="68750" y1="89453" x2="68750" y2="89453"/>
                        <a14:foregroundMark x1="67773" y1="88477" x2="67773" y2="88477"/>
                        <a14:foregroundMark x1="67969" y1="89453" x2="68164" y2="89844"/>
                        <a14:foregroundMark x1="69336" y1="91211" x2="69336" y2="91211"/>
                        <a14:foregroundMark x1="72461" y1="92969" x2="73633" y2="93359"/>
                        <a14:foregroundMark x1="74805" y1="94141" x2="74805" y2="94141"/>
                        <a14:foregroundMark x1="72656" y1="94336" x2="72656" y2="94336"/>
                        <a14:foregroundMark x1="75195" y1="94727" x2="75586" y2="95117"/>
                        <a14:foregroundMark x1="76953" y1="96289" x2="76953" y2="96289"/>
                        <a14:foregroundMark x1="77148" y1="96289" x2="77148" y2="96289"/>
                        <a14:foregroundMark x1="78906" y1="96484" x2="80273" y2="96484"/>
                        <a14:foregroundMark x1="80664" y1="96289" x2="81250" y2="96289"/>
                        <a14:foregroundMark x1="82031" y1="96094" x2="84570" y2="95898"/>
                        <a14:foregroundMark x1="85156" y1="95898" x2="86523" y2="95313"/>
                        <a14:foregroundMark x1="87305" y1="95117" x2="87891" y2="94922"/>
                        <a14:foregroundMark x1="88867" y1="94727" x2="89258" y2="94141"/>
                        <a14:foregroundMark x1="90430" y1="93359" x2="91992" y2="92383"/>
                        <a14:foregroundMark x1="92188" y1="92188" x2="92383" y2="91797"/>
                        <a14:foregroundMark x1="92969" y1="91016" x2="93359" y2="89648"/>
                        <a14:foregroundMark x1="94336" y1="85547" x2="94531" y2="84766"/>
                        <a14:foregroundMark x1="93359" y1="79688" x2="88281" y2="71484"/>
                        <a14:foregroundMark x1="88086" y1="70313" x2="88477" y2="59766"/>
                        <a14:foregroundMark x1="73633" y1="52734" x2="74414" y2="49219"/>
                        <a14:foregroundMark x1="75781" y1="38672" x2="75781" y2="38672"/>
                        <a14:foregroundMark x1="82422" y1="23242" x2="75000" y2="45703"/>
                        <a14:foregroundMark x1="75000" y1="45703" x2="75195" y2="47656"/>
                        <a14:foregroundMark x1="71875" y1="41602" x2="81641" y2="21484"/>
                        <a14:foregroundMark x1="81641" y1="21484" x2="82031" y2="21484"/>
                        <a14:foregroundMark x1="86719" y1="21094" x2="83789" y2="20508"/>
                        <a14:foregroundMark x1="81836" y1="19922" x2="80859" y2="19727"/>
                        <a14:foregroundMark x1="82422" y1="19141" x2="82422" y2="19141"/>
                        <a14:foregroundMark x1="90234" y1="26367" x2="90234" y2="26367"/>
                        <a14:foregroundMark x1="89453" y1="24023" x2="89648" y2="23633"/>
                        <a14:foregroundMark x1="90039" y1="23438" x2="90039" y2="23438"/>
                        <a14:foregroundMark x1="90820" y1="26953" x2="90820" y2="26953"/>
                        <a14:foregroundMark x1="90820" y1="26953" x2="90820" y2="26953"/>
                        <a14:foregroundMark x1="91211" y1="45313" x2="90234" y2="67773"/>
                        <a14:foregroundMark x1="90234" y1="67773" x2="89258" y2="70703"/>
                        <a14:foregroundMark x1="96484" y1="76172" x2="90430" y2="70703"/>
                        <a14:foregroundMark x1="95703" y1="80273" x2="95117" y2="86133"/>
                        <a14:foregroundMark x1="94922" y1="87891" x2="96484" y2="78711"/>
                        <a14:foregroundMark x1="90234" y1="70508" x2="90430" y2="69141"/>
                        <a14:foregroundMark x1="91602" y1="68750" x2="90430" y2="49219"/>
                        <a14:foregroundMark x1="91602" y1="48438" x2="90820" y2="26367"/>
                        <a14:foregroundMark x1="90820" y1="26367" x2="77734" y2="19531"/>
                        <a14:foregroundMark x1="82813" y1="19531" x2="92969" y2="35352"/>
                        <a14:foregroundMark x1="92188" y1="26758" x2="87891" y2="22852"/>
                        <a14:foregroundMark x1="85352" y1="20898" x2="90039" y2="22461"/>
                        <a14:foregroundMark x1="84961" y1="19922" x2="83008" y2="19727"/>
                        <a14:foregroundMark x1="83398" y1="19727" x2="91211" y2="20703"/>
                        <a14:foregroundMark x1="86523" y1="21094" x2="88086" y2="24219"/>
                        <a14:foregroundMark x1="82031" y1="20117" x2="84375" y2="19727"/>
                        <a14:foregroundMark x1="97656" y1="73242" x2="96680" y2="78906"/>
                        <a14:foregroundMark x1="96680" y1="72852" x2="91602" y2="88672"/>
                        <a14:foregroundMark x1="80664" y1="95508" x2="84961" y2="96680"/>
                        <a14:foregroundMark x1="82227" y1="95703" x2="80664" y2="91992"/>
                        <a14:foregroundMark x1="78320" y1="92773" x2="70313" y2="95703"/>
                        <a14:foregroundMark x1="78125" y1="93945" x2="73828" y2="95898"/>
                        <a14:backgroundMark x1="51953" y1="15430" x2="50977" y2="53125"/>
                        <a14:backgroundMark x1="50977" y1="53125" x2="41211" y2="71875"/>
                        <a14:backgroundMark x1="21680" y1="67188" x2="38281" y2="21484"/>
                        <a14:backgroundMark x1="38281" y1="21484" x2="61719" y2="12109"/>
                        <a14:backgroundMark x1="61719" y1="12109" x2="62891" y2="38867"/>
                        <a14:backgroundMark x1="62891" y1="38867" x2="58008" y2="58203"/>
                        <a14:backgroundMark x1="46875" y1="11719" x2="22266" y2="22070"/>
                        <a14:backgroundMark x1="22266" y1="22070" x2="13477" y2="43750"/>
                        <a14:backgroundMark x1="13477" y1="43750" x2="19922" y2="67383"/>
                        <a14:backgroundMark x1="19922" y1="67383" x2="44336" y2="78125"/>
                        <a14:backgroundMark x1="44336" y1="78125" x2="52344" y2="66016"/>
                        <a14:backgroundMark x1="57031" y1="64258" x2="36914" y2="75195"/>
                        <a14:backgroundMark x1="36914" y1="75195" x2="18359" y2="53320"/>
                        <a14:backgroundMark x1="18359" y1="53320" x2="22070" y2="36523"/>
                        <a14:backgroundMark x1="60352" y1="73242" x2="38281" y2="83398"/>
                        <a14:backgroundMark x1="38281" y1="83398" x2="18359" y2="71680"/>
                        <a14:backgroundMark x1="18359" y1="71680" x2="5078" y2="46094"/>
                        <a14:backgroundMark x1="5078" y1="46094" x2="15430" y2="37305"/>
                        <a14:backgroundMark x1="49609" y1="9570" x2="26758" y2="16211"/>
                        <a14:backgroundMark x1="65625" y1="13477" x2="65039" y2="25195"/>
                        <a14:backgroundMark x1="71484" y1="17773" x2="66211" y2="14844"/>
                        <a14:backgroundMark x1="70508" y1="15430" x2="57617" y2="11328"/>
                        <a14:backgroundMark x1="74609" y1="18164" x2="55078" y2="30859"/>
                        <a14:backgroundMark x1="55078" y1="30859" x2="55078" y2="31055"/>
                        <a14:backgroundMark x1="68555" y1="27930" x2="54883" y2="66211"/>
                        <a14:backgroundMark x1="68555" y1="57617" x2="68555" y2="57617"/>
                        <a14:backgroundMark x1="67188" y1="50195" x2="65430" y2="35938"/>
                        <a14:backgroundMark x1="68750" y1="32813" x2="62305" y2="76172"/>
                        <a14:backgroundMark x1="67188" y1="65234" x2="66602" y2="56250"/>
                        <a14:backgroundMark x1="78125" y1="18945" x2="78125" y2="18945"/>
                        <a14:backgroundMark x1="77539" y1="19531" x2="77539" y2="19531"/>
                        <a14:backgroundMark x1="77930" y1="19141" x2="77930" y2="19141"/>
                        <a14:backgroundMark x1="77344" y1="19531" x2="77344" y2="1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382" t="18269" b="1393"/>
          <a:stretch/>
        </p:blipFill>
        <p:spPr bwMode="auto">
          <a:xfrm>
            <a:off x="1150444" y="2206097"/>
            <a:ext cx="538866" cy="118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だったと Time Magic Fmg2D-m36877391251 てませんが">
            <a:extLst>
              <a:ext uri="{FF2B5EF4-FFF2-40B4-BE49-F238E27FC236}">
                <a16:creationId xmlns:a16="http://schemas.microsoft.com/office/drawing/2014/main" id="{DF5A0F69-5D29-4CCE-9920-5AE592B3E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80" y="2119191"/>
            <a:ext cx="1238296" cy="123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지구 온난화 - 무료 자연개 아이콘">
            <a:extLst>
              <a:ext uri="{FF2B5EF4-FFF2-40B4-BE49-F238E27FC236}">
                <a16:creationId xmlns:a16="http://schemas.microsoft.com/office/drawing/2014/main" id="{455ABB92-D896-4EB7-8E90-76E04C948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71"/>
          <a:stretch/>
        </p:blipFill>
        <p:spPr bwMode="auto">
          <a:xfrm>
            <a:off x="3335976" y="3428097"/>
            <a:ext cx="1466207" cy="8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E4BDBF1-6556-4450-83F8-864590CE9FEF}"/>
              </a:ext>
            </a:extLst>
          </p:cNvPr>
          <p:cNvSpPr txBox="1"/>
          <p:nvPr/>
        </p:nvSpPr>
        <p:spPr>
          <a:xfrm>
            <a:off x="5597379" y="3712997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“2023”</a:t>
            </a:r>
            <a:endParaRPr lang="ko-KR" altLang="en-US" sz="1600" dirty="0">
              <a:solidFill>
                <a:schemeClr val="bg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pic>
        <p:nvPicPr>
          <p:cNvPr id="32" name="Picture 2" descr="지구 온난화 - 무료 자연개 아이콘">
            <a:extLst>
              <a:ext uri="{FF2B5EF4-FFF2-40B4-BE49-F238E27FC236}">
                <a16:creationId xmlns:a16="http://schemas.microsoft.com/office/drawing/2014/main" id="{89D39E47-CA50-4D36-9850-3B157857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" b="89844" l="9961" r="89844">
                        <a14:foregroundMark x1="54688" y1="4297" x2="54688" y2="4297"/>
                        <a14:foregroundMark x1="50586" y1="781" x2="50586" y2="781"/>
                        <a14:foregroundMark x1="44141" y1="70508" x2="43750" y2="70898"/>
                        <a14:backgroundMark x1="29102" y1="73047" x2="29102" y2="73047"/>
                        <a14:backgroundMark x1="32422" y1="72070" x2="32422" y2="72070"/>
                        <a14:backgroundMark x1="26758" y1="66406" x2="26758" y2="66406"/>
                        <a14:backgroundMark x1="27539" y1="68164" x2="29102" y2="70508"/>
                        <a14:backgroundMark x1="59375" y1="75977" x2="58594" y2="78711"/>
                        <a14:backgroundMark x1="45703" y1="74023" x2="45703" y2="74023"/>
                        <a14:backgroundMark x1="46094" y1="74219" x2="46094" y2="74219"/>
                        <a14:backgroundMark x1="47656" y1="73828" x2="47656" y2="73828"/>
                        <a14:backgroundMark x1="69141" y1="72266" x2="69141" y2="72266"/>
                        <a14:backgroundMark x1="31641" y1="75586" x2="30859" y2="76953"/>
                        <a14:backgroundMark x1="58398" y1="75977" x2="57617" y2="77930"/>
                        <a14:backgroundMark x1="44531" y1="77539" x2="44141" y2="79102"/>
                        <a14:backgroundMark x1="60352" y1="75586" x2="58594" y2="78125"/>
                        <a14:backgroundMark x1="58008" y1="77344" x2="57813" y2="79688"/>
                        <a14:backgroundMark x1="70117" y1="73438" x2="70117" y2="76563"/>
                        <a14:backgroundMark x1="50391" y1="73828" x2="50391" y2="73828"/>
                        <a14:backgroundMark x1="63281" y1="74805" x2="63281" y2="74805"/>
                        <a14:backgroundMark x1="67773" y1="73828" x2="71289" y2="72656"/>
                        <a14:backgroundMark x1="75000" y1="66602" x2="76953" y2="64063"/>
                        <a14:backgroundMark x1="76172" y1="64258" x2="76172" y2="64258"/>
                        <a14:backgroundMark x1="75586" y1="64453" x2="75586" y2="64453"/>
                        <a14:backgroundMark x1="75977" y1="64258" x2="75977" y2="64258"/>
                        <a14:backgroundMark x1="75586" y1="64063" x2="75586" y2="64063"/>
                        <a14:backgroundMark x1="75977" y1="63672" x2="75977" y2="63672"/>
                        <a14:backgroundMark x1="53906" y1="74023" x2="46289" y2="74219"/>
                        <a14:backgroundMark x1="38281" y1="77344" x2="41016" y2="80664"/>
                        <a14:backgroundMark x1="40430" y1="75195" x2="40430" y2="75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093" y="3737575"/>
            <a:ext cx="673652" cy="67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1483D8C-D387-4949-88AD-5AA7CE1F6681}"/>
              </a:ext>
            </a:extLst>
          </p:cNvPr>
          <p:cNvSpPr/>
          <p:nvPr/>
        </p:nvSpPr>
        <p:spPr>
          <a:xfrm rot="10800000">
            <a:off x="7981949" y="2992005"/>
            <a:ext cx="281940" cy="569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6" descr="루빅 - 무료 모양개 아이콘">
            <a:extLst>
              <a:ext uri="{FF2B5EF4-FFF2-40B4-BE49-F238E27FC236}">
                <a16:creationId xmlns:a16="http://schemas.microsoft.com/office/drawing/2014/main" id="{B498ED03-FD51-48D3-8B5E-227EB4D9A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011" y="2585009"/>
            <a:ext cx="1127988" cy="112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철창 인간의 손을 아이콘 로열티 무료 사진, 그림, 이미지 그리고 스톡포토그래피. Image 24755372.">
            <a:extLst>
              <a:ext uri="{FF2B5EF4-FFF2-40B4-BE49-F238E27FC236}">
                <a16:creationId xmlns:a16="http://schemas.microsoft.com/office/drawing/2014/main" id="{3E6D5947-B222-4C73-B107-DBC422C20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6444" y1="69146" x2="26444" y2="69146"/>
                        <a14:foregroundMark x1="26222" y1="76584" x2="26222" y2="76584"/>
                        <a14:foregroundMark x1="20222" y1="76584" x2="20222" y2="76584"/>
                        <a14:foregroundMark x1="75556" y1="53168" x2="75556" y2="53168"/>
                        <a14:foregroundMark x1="83778" y1="25069" x2="83778" y2="25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227" y="2273682"/>
            <a:ext cx="2048959" cy="16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4974D01-72D7-4E68-B580-D359862707A1}"/>
              </a:ext>
            </a:extLst>
          </p:cNvPr>
          <p:cNvSpPr/>
          <p:nvPr/>
        </p:nvSpPr>
        <p:spPr>
          <a:xfrm>
            <a:off x="5397249" y="2215105"/>
            <a:ext cx="1425190" cy="142519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88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지구 온난화 - 무료 자연개 아이콘">
            <a:extLst>
              <a:ext uri="{FF2B5EF4-FFF2-40B4-BE49-F238E27FC236}">
                <a16:creationId xmlns:a16="http://schemas.microsoft.com/office/drawing/2014/main" id="{FE5429CF-D466-47C6-8FDB-B78D8F5CD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" b="89844" l="9961" r="89844">
                        <a14:foregroundMark x1="54688" y1="4297" x2="54688" y2="4297"/>
                        <a14:foregroundMark x1="50586" y1="781" x2="50586" y2="781"/>
                        <a14:foregroundMark x1="44141" y1="70508" x2="43750" y2="70898"/>
                        <a14:backgroundMark x1="29102" y1="73047" x2="29102" y2="73047"/>
                        <a14:backgroundMark x1="32422" y1="72070" x2="32422" y2="72070"/>
                        <a14:backgroundMark x1="26758" y1="66406" x2="26758" y2="66406"/>
                        <a14:backgroundMark x1="27539" y1="68164" x2="29102" y2="70508"/>
                        <a14:backgroundMark x1="59375" y1="75977" x2="58594" y2="78711"/>
                        <a14:backgroundMark x1="45703" y1="74023" x2="45703" y2="74023"/>
                        <a14:backgroundMark x1="46094" y1="74219" x2="46094" y2="74219"/>
                        <a14:backgroundMark x1="47656" y1="73828" x2="47656" y2="73828"/>
                        <a14:backgroundMark x1="69141" y1="72266" x2="69141" y2="72266"/>
                        <a14:backgroundMark x1="31641" y1="75586" x2="30859" y2="76953"/>
                        <a14:backgroundMark x1="58398" y1="75977" x2="57617" y2="77930"/>
                        <a14:backgroundMark x1="44531" y1="77539" x2="44141" y2="79102"/>
                        <a14:backgroundMark x1="60352" y1="75586" x2="58594" y2="78125"/>
                        <a14:backgroundMark x1="58008" y1="77344" x2="57813" y2="79688"/>
                        <a14:backgroundMark x1="70117" y1="73438" x2="70117" y2="76563"/>
                        <a14:backgroundMark x1="50391" y1="73828" x2="50391" y2="73828"/>
                        <a14:backgroundMark x1="63281" y1="74805" x2="63281" y2="74805"/>
                        <a14:backgroundMark x1="67773" y1="73828" x2="71289" y2="72656"/>
                        <a14:backgroundMark x1="75000" y1="66602" x2="76953" y2="64063"/>
                        <a14:backgroundMark x1="76172" y1="64258" x2="76172" y2="64258"/>
                        <a14:backgroundMark x1="75586" y1="64453" x2="75586" y2="64453"/>
                        <a14:backgroundMark x1="75977" y1="64258" x2="75977" y2="64258"/>
                        <a14:backgroundMark x1="75586" y1="64063" x2="75586" y2="64063"/>
                        <a14:backgroundMark x1="75977" y1="63672" x2="75977" y2="63672"/>
                        <a14:backgroundMark x1="53906" y1="74023" x2="46289" y2="74219"/>
                        <a14:backgroundMark x1="38281" y1="77344" x2="41016" y2="80664"/>
                        <a14:backgroundMark x1="40430" y1="75195" x2="40430" y2="75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786"/>
          <a:stretch/>
        </p:blipFill>
        <p:spPr bwMode="auto">
          <a:xfrm>
            <a:off x="5403850" y="2400760"/>
            <a:ext cx="1384300" cy="102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64918D1-ABB3-4037-8675-70170F1302BB}"/>
              </a:ext>
            </a:extLst>
          </p:cNvPr>
          <p:cNvSpPr/>
          <p:nvPr/>
        </p:nvSpPr>
        <p:spPr>
          <a:xfrm>
            <a:off x="7638811" y="2067292"/>
            <a:ext cx="948843" cy="948843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88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6" descr="루빅 - 무료 모양개 아이콘">
            <a:extLst>
              <a:ext uri="{FF2B5EF4-FFF2-40B4-BE49-F238E27FC236}">
                <a16:creationId xmlns:a16="http://schemas.microsoft.com/office/drawing/2014/main" id="{E675C283-7CF1-49BB-9D70-A5DBF4DE7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452" y="2119191"/>
            <a:ext cx="792935" cy="7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B02C69-635A-43DD-9F5E-710D974839AB}"/>
              </a:ext>
            </a:extLst>
          </p:cNvPr>
          <p:cNvSpPr/>
          <p:nvPr/>
        </p:nvSpPr>
        <p:spPr>
          <a:xfrm>
            <a:off x="1007916" y="4443291"/>
            <a:ext cx="10145859" cy="9294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6CBB6AD-A391-4076-8589-2E73A3718A73}"/>
              </a:ext>
            </a:extLst>
          </p:cNvPr>
          <p:cNvCxnSpPr/>
          <p:nvPr/>
        </p:nvCxnSpPr>
        <p:spPr>
          <a:xfrm>
            <a:off x="3067251" y="4435357"/>
            <a:ext cx="0" cy="937416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683A299-7ACB-482C-BD5F-7D462A85AED9}"/>
              </a:ext>
            </a:extLst>
          </p:cNvPr>
          <p:cNvCxnSpPr/>
          <p:nvPr/>
        </p:nvCxnSpPr>
        <p:spPr>
          <a:xfrm>
            <a:off x="5071520" y="4435357"/>
            <a:ext cx="0" cy="937416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2F05C0C-9CF4-4184-9FE7-415B6D79BB65}"/>
              </a:ext>
            </a:extLst>
          </p:cNvPr>
          <p:cNvCxnSpPr/>
          <p:nvPr/>
        </p:nvCxnSpPr>
        <p:spPr>
          <a:xfrm>
            <a:off x="7116220" y="4435357"/>
            <a:ext cx="0" cy="937416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88B88F5-679E-4A5E-94CA-0CD0EDCC29E5}"/>
              </a:ext>
            </a:extLst>
          </p:cNvPr>
          <p:cNvCxnSpPr/>
          <p:nvPr/>
        </p:nvCxnSpPr>
        <p:spPr>
          <a:xfrm>
            <a:off x="9145847" y="4435357"/>
            <a:ext cx="0" cy="937416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32861B-6B6F-4E6D-9C52-90CCD3C974CF}"/>
              </a:ext>
            </a:extLst>
          </p:cNvPr>
          <p:cNvSpPr txBox="1"/>
          <p:nvPr/>
        </p:nvSpPr>
        <p:spPr>
          <a:xfrm>
            <a:off x="1104703" y="4760133"/>
            <a:ext cx="185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2053,</a:t>
            </a: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멸망직전 지구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32F56B-F3A1-49FD-A907-85EAE2A45C5E}"/>
              </a:ext>
            </a:extLst>
          </p:cNvPr>
          <p:cNvSpPr txBox="1"/>
          <p:nvPr/>
        </p:nvSpPr>
        <p:spPr>
          <a:xfrm>
            <a:off x="3292837" y="4763972"/>
            <a:ext cx="1633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초자연적인 힘 발생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94F184-B276-446F-8187-7D045864DEC4}"/>
              </a:ext>
            </a:extLst>
          </p:cNvPr>
          <p:cNvSpPr txBox="1"/>
          <p:nvPr/>
        </p:nvSpPr>
        <p:spPr>
          <a:xfrm>
            <a:off x="5312772" y="4760133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30</a:t>
            </a: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전으로 회귀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2FD449-D657-4265-BDCB-8218FBBB8583}"/>
              </a:ext>
            </a:extLst>
          </p:cNvPr>
          <p:cNvSpPr txBox="1"/>
          <p:nvPr/>
        </p:nvSpPr>
        <p:spPr>
          <a:xfrm>
            <a:off x="7199939" y="4760133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 인류를 큐브로 전송</a:t>
            </a:r>
            <a:endParaRPr lang="ko-KR" altLang="en-US" sz="1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F2BE80-61BE-461F-856A-59BD53357F09}"/>
              </a:ext>
            </a:extLst>
          </p:cNvPr>
          <p:cNvSpPr txBox="1"/>
          <p:nvPr/>
        </p:nvSpPr>
        <p:spPr>
          <a:xfrm>
            <a:off x="9243173" y="4590855"/>
            <a:ext cx="1797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큐브로 이동한 이유를 </a:t>
            </a:r>
            <a:br>
              <a:rPr lang="en-US" altLang="ko-KR" sz="1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ko-KR" altLang="en-US" sz="1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깨닫고</a:t>
            </a:r>
            <a:r>
              <a:rPr lang="en-US" altLang="ko-KR" sz="1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1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인류는 탈출할 수 </a:t>
            </a:r>
            <a:br>
              <a:rPr lang="en-US" altLang="ko-KR" sz="1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ko-KR" altLang="en-US" sz="1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있을 것인가</a:t>
            </a:r>
            <a:r>
              <a:rPr lang="en-US" altLang="ko-KR" sz="1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?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43C904E-2E93-4846-9104-4DDFF648C830}"/>
              </a:ext>
            </a:extLst>
          </p:cNvPr>
          <p:cNvSpPr/>
          <p:nvPr/>
        </p:nvSpPr>
        <p:spPr>
          <a:xfrm>
            <a:off x="1007916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65A2B22-6604-4038-B21C-15D769B34AB8}"/>
              </a:ext>
            </a:extLst>
          </p:cNvPr>
          <p:cNvSpPr/>
          <p:nvPr/>
        </p:nvSpPr>
        <p:spPr>
          <a:xfrm>
            <a:off x="580350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25E5B88-F649-4429-A60C-E55D86478305}"/>
              </a:ext>
            </a:extLst>
          </p:cNvPr>
          <p:cNvSpPr/>
          <p:nvPr/>
        </p:nvSpPr>
        <p:spPr>
          <a:xfrm>
            <a:off x="1220929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3ACEC7A-FA39-4B6B-9791-82FC181A6D08}"/>
              </a:ext>
            </a:extLst>
          </p:cNvPr>
          <p:cNvSpPr/>
          <p:nvPr/>
        </p:nvSpPr>
        <p:spPr>
          <a:xfrm>
            <a:off x="1433942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540A40-8AA1-4744-AAD3-8DAA4783BBE1}"/>
              </a:ext>
            </a:extLst>
          </p:cNvPr>
          <p:cNvSpPr/>
          <p:nvPr/>
        </p:nvSpPr>
        <p:spPr>
          <a:xfrm>
            <a:off x="794903" y="434389"/>
            <a:ext cx="121708" cy="1217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A1F0355-916F-4370-B099-3A3E4A946AA4}"/>
              </a:ext>
            </a:extLst>
          </p:cNvPr>
          <p:cNvSpPr/>
          <p:nvPr/>
        </p:nvSpPr>
        <p:spPr>
          <a:xfrm>
            <a:off x="1646955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A5B7701-0C50-4119-AEBC-E40A846F4ADE}"/>
              </a:ext>
            </a:extLst>
          </p:cNvPr>
          <p:cNvSpPr/>
          <p:nvPr/>
        </p:nvSpPr>
        <p:spPr>
          <a:xfrm>
            <a:off x="1859968" y="434389"/>
            <a:ext cx="121708" cy="121708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570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4766</TotalTime>
  <Words>896</Words>
  <Application>Microsoft Office PowerPoint</Application>
  <PresentationFormat>와이드스크린</PresentationFormat>
  <Paragraphs>237</Paragraphs>
  <Slides>33</Slides>
  <Notes>16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Wingdings</vt:lpstr>
      <vt:lpstr>나눔스퀘어 네오 OTF Regular</vt:lpstr>
      <vt:lpstr>나눔스퀘어 네오 OTF Bold</vt:lpstr>
      <vt:lpstr>210 꼬물이 R</vt:lpstr>
      <vt:lpstr>나눔스퀘어 네오 OTF Heavy</vt:lpstr>
      <vt:lpstr>나눔스퀘어라운드OTF ExtraBold</vt:lpstr>
      <vt:lpstr>Arial</vt:lpstr>
      <vt:lpstr>Outlaws Smooth</vt:lpstr>
      <vt:lpstr>맑은 고딕</vt:lpstr>
      <vt:lpstr>210 꼬물이 L</vt:lpstr>
      <vt:lpstr>나눔스퀘어 네오 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윤성민</cp:lastModifiedBy>
  <cp:revision>913</cp:revision>
  <dcterms:created xsi:type="dcterms:W3CDTF">2023-06-04T10:47:30Z</dcterms:created>
  <dcterms:modified xsi:type="dcterms:W3CDTF">2023-06-15T12:49:44Z</dcterms:modified>
</cp:coreProperties>
</file>